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98" r:id="rId2"/>
  </p:sldMasterIdLst>
  <p:notesMasterIdLst>
    <p:notesMasterId r:id="rId17"/>
  </p:notesMasterIdLst>
  <p:sldIdLst>
    <p:sldId id="256" r:id="rId3"/>
    <p:sldId id="261" r:id="rId4"/>
    <p:sldId id="257" r:id="rId5"/>
    <p:sldId id="259" r:id="rId6"/>
    <p:sldId id="260" r:id="rId7"/>
    <p:sldId id="258" r:id="rId8"/>
    <p:sldId id="263" r:id="rId9"/>
    <p:sldId id="264" r:id="rId10"/>
    <p:sldId id="262" r:id="rId11"/>
    <p:sldId id="266" r:id="rId12"/>
    <p:sldId id="267" r:id="rId13"/>
    <p:sldId id="268" r:id="rId14"/>
    <p:sldId id="269"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0" d="100"/>
          <a:sy n="90" d="100"/>
        </p:scale>
        <p:origin x="194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3A3B9F-4FEB-434D-BFCB-98B48B537C74}" type="doc">
      <dgm:prSet loTypeId="urn:microsoft.com/office/officeart/2005/8/layout/orgChart1" loCatId="hierarchy" qsTypeId="urn:microsoft.com/office/officeart/2005/8/quickstyle/simple1" qsCatId="simple" csTypeId="urn:microsoft.com/office/officeart/2005/8/colors/accent1_2" csCatId="accent1"/>
      <dgm:spPr/>
      <dgm:t>
        <a:bodyPr/>
        <a:lstStyle/>
        <a:p>
          <a:endParaRPr lang="en-US"/>
        </a:p>
      </dgm:t>
    </dgm:pt>
    <dgm:pt modelId="{957C1CA8-3E56-47FA-949B-80A508D014CB}">
      <dgm:prSet/>
      <dgm:spPr/>
      <dgm:t>
        <a:bodyPr/>
        <a:lstStyle/>
        <a:p>
          <a:pPr rtl="0"/>
          <a:r>
            <a:rPr lang="en-US" b="1" dirty="0">
              <a:solidFill>
                <a:schemeClr val="tx1"/>
              </a:solidFill>
            </a:rPr>
            <a:t>Youth to Adult Transition team serves approximately 300-350 TAY per year</a:t>
          </a:r>
          <a:endParaRPr lang="en-US" dirty="0">
            <a:solidFill>
              <a:schemeClr val="tx1"/>
            </a:solidFill>
          </a:endParaRPr>
        </a:p>
      </dgm:t>
    </dgm:pt>
    <dgm:pt modelId="{8F55E082-B570-4B20-89E6-5CD0AA60C65F}" type="parTrans" cxnId="{D077633F-E2ED-4C2D-923E-C30F195F68E7}">
      <dgm:prSet/>
      <dgm:spPr/>
      <dgm:t>
        <a:bodyPr/>
        <a:lstStyle/>
        <a:p>
          <a:endParaRPr lang="en-US"/>
        </a:p>
      </dgm:t>
    </dgm:pt>
    <dgm:pt modelId="{ABED9ED4-E7A8-4438-85B1-1D4AA4737812}" type="sibTrans" cxnId="{D077633F-E2ED-4C2D-923E-C30F195F68E7}">
      <dgm:prSet/>
      <dgm:spPr/>
      <dgm:t>
        <a:bodyPr/>
        <a:lstStyle/>
        <a:p>
          <a:endParaRPr lang="en-US"/>
        </a:p>
      </dgm:t>
    </dgm:pt>
    <dgm:pt modelId="{1D17DCD3-5F63-44D5-997A-2E3224357126}" type="pres">
      <dgm:prSet presAssocID="{FC3A3B9F-4FEB-434D-BFCB-98B48B537C74}" presName="hierChild1" presStyleCnt="0">
        <dgm:presLayoutVars>
          <dgm:orgChart val="1"/>
          <dgm:chPref val="1"/>
          <dgm:dir/>
          <dgm:animOne val="branch"/>
          <dgm:animLvl val="lvl"/>
          <dgm:resizeHandles/>
        </dgm:presLayoutVars>
      </dgm:prSet>
      <dgm:spPr/>
    </dgm:pt>
    <dgm:pt modelId="{33EFB1BE-D2ED-4819-9B5E-934FD101F5B3}" type="pres">
      <dgm:prSet presAssocID="{957C1CA8-3E56-47FA-949B-80A508D014CB}" presName="hierRoot1" presStyleCnt="0">
        <dgm:presLayoutVars>
          <dgm:hierBranch val="init"/>
        </dgm:presLayoutVars>
      </dgm:prSet>
      <dgm:spPr/>
    </dgm:pt>
    <dgm:pt modelId="{C4DF8D71-3D57-41F3-9389-4CC518A5EBF7}" type="pres">
      <dgm:prSet presAssocID="{957C1CA8-3E56-47FA-949B-80A508D014CB}" presName="rootComposite1" presStyleCnt="0"/>
      <dgm:spPr/>
    </dgm:pt>
    <dgm:pt modelId="{29444D7C-BCEE-4D5E-AAB4-FD5D6B36BE9E}" type="pres">
      <dgm:prSet presAssocID="{957C1CA8-3E56-47FA-949B-80A508D014CB}" presName="rootText1" presStyleLbl="node0" presStyleIdx="0" presStyleCnt="1">
        <dgm:presLayoutVars>
          <dgm:chPref val="3"/>
        </dgm:presLayoutVars>
      </dgm:prSet>
      <dgm:spPr/>
    </dgm:pt>
    <dgm:pt modelId="{97C6A92B-8124-4365-B959-D2F96C783136}" type="pres">
      <dgm:prSet presAssocID="{957C1CA8-3E56-47FA-949B-80A508D014CB}" presName="rootConnector1" presStyleLbl="node1" presStyleIdx="0" presStyleCnt="0"/>
      <dgm:spPr/>
    </dgm:pt>
    <dgm:pt modelId="{DE5C2D02-79B2-47EB-A5FE-99F1B66C9A25}" type="pres">
      <dgm:prSet presAssocID="{957C1CA8-3E56-47FA-949B-80A508D014CB}" presName="hierChild2" presStyleCnt="0"/>
      <dgm:spPr/>
    </dgm:pt>
    <dgm:pt modelId="{61786EA7-8AFB-4755-8CE4-47868A31B0E0}" type="pres">
      <dgm:prSet presAssocID="{957C1CA8-3E56-47FA-949B-80A508D014CB}" presName="hierChild3" presStyleCnt="0"/>
      <dgm:spPr/>
    </dgm:pt>
  </dgm:ptLst>
  <dgm:cxnLst>
    <dgm:cxn modelId="{F2330619-BC30-4562-B262-A96EC855CC84}" type="presOf" srcId="{FC3A3B9F-4FEB-434D-BFCB-98B48B537C74}" destId="{1D17DCD3-5F63-44D5-997A-2E3224357126}" srcOrd="0" destOrd="0" presId="urn:microsoft.com/office/officeart/2005/8/layout/orgChart1"/>
    <dgm:cxn modelId="{D077633F-E2ED-4C2D-923E-C30F195F68E7}" srcId="{FC3A3B9F-4FEB-434D-BFCB-98B48B537C74}" destId="{957C1CA8-3E56-47FA-949B-80A508D014CB}" srcOrd="0" destOrd="0" parTransId="{8F55E082-B570-4B20-89E6-5CD0AA60C65F}" sibTransId="{ABED9ED4-E7A8-4438-85B1-1D4AA4737812}"/>
    <dgm:cxn modelId="{D990FF7E-801B-4B27-9498-84160B4C1A09}" type="presOf" srcId="{957C1CA8-3E56-47FA-949B-80A508D014CB}" destId="{29444D7C-BCEE-4D5E-AAB4-FD5D6B36BE9E}" srcOrd="0" destOrd="0" presId="urn:microsoft.com/office/officeart/2005/8/layout/orgChart1"/>
    <dgm:cxn modelId="{A3844B9A-8641-45FC-BED1-743ECC5E19AD}" type="presOf" srcId="{957C1CA8-3E56-47FA-949B-80A508D014CB}" destId="{97C6A92B-8124-4365-B959-D2F96C783136}" srcOrd="1" destOrd="0" presId="urn:microsoft.com/office/officeart/2005/8/layout/orgChart1"/>
    <dgm:cxn modelId="{C40E5C47-1A3B-4E3F-955A-77E419DA680E}" type="presParOf" srcId="{1D17DCD3-5F63-44D5-997A-2E3224357126}" destId="{33EFB1BE-D2ED-4819-9B5E-934FD101F5B3}" srcOrd="0" destOrd="0" presId="urn:microsoft.com/office/officeart/2005/8/layout/orgChart1"/>
    <dgm:cxn modelId="{6017E4D3-A2B3-4541-B763-6078262C8F47}" type="presParOf" srcId="{33EFB1BE-D2ED-4819-9B5E-934FD101F5B3}" destId="{C4DF8D71-3D57-41F3-9389-4CC518A5EBF7}" srcOrd="0" destOrd="0" presId="urn:microsoft.com/office/officeart/2005/8/layout/orgChart1"/>
    <dgm:cxn modelId="{4C369835-62A5-4C12-92FF-88F3C09EF5CB}" type="presParOf" srcId="{C4DF8D71-3D57-41F3-9389-4CC518A5EBF7}" destId="{29444D7C-BCEE-4D5E-AAB4-FD5D6B36BE9E}" srcOrd="0" destOrd="0" presId="urn:microsoft.com/office/officeart/2005/8/layout/orgChart1"/>
    <dgm:cxn modelId="{BDE5F063-4839-4109-902B-1A0EF3337177}" type="presParOf" srcId="{C4DF8D71-3D57-41F3-9389-4CC518A5EBF7}" destId="{97C6A92B-8124-4365-B959-D2F96C783136}" srcOrd="1" destOrd="0" presId="urn:microsoft.com/office/officeart/2005/8/layout/orgChart1"/>
    <dgm:cxn modelId="{F826A618-365B-48E7-AF8D-EF8A60D146E7}" type="presParOf" srcId="{33EFB1BE-D2ED-4819-9B5E-934FD101F5B3}" destId="{DE5C2D02-79B2-47EB-A5FE-99F1B66C9A25}" srcOrd="1" destOrd="0" presId="urn:microsoft.com/office/officeart/2005/8/layout/orgChart1"/>
    <dgm:cxn modelId="{B17A14B8-DDA7-4D98-AD4F-C5397249FA55}" type="presParOf" srcId="{33EFB1BE-D2ED-4819-9B5E-934FD101F5B3}" destId="{61786EA7-8AFB-4755-8CE4-47868A31B0E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F42EEB-9AC7-44F3-8178-BC2DD0DCD08D}"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770452CD-93E1-4DF7-A1D9-88CF0F7352F0}">
      <dgm:prSet custT="1"/>
      <dgm:spPr/>
      <dgm:t>
        <a:bodyPr/>
        <a:lstStyle/>
        <a:p>
          <a:pPr rtl="0"/>
          <a:r>
            <a:rPr lang="en-US" sz="2800" b="1" dirty="0">
              <a:solidFill>
                <a:schemeClr val="tx1"/>
              </a:solidFill>
            </a:rPr>
            <a:t>Shasta Youth and Young Adult Clinic</a:t>
          </a:r>
          <a:br>
            <a:rPr lang="en-US" sz="2800" b="1" dirty="0">
              <a:solidFill>
                <a:schemeClr val="tx1"/>
              </a:solidFill>
            </a:rPr>
          </a:br>
          <a:br>
            <a:rPr lang="en-US" sz="2200" b="1" dirty="0">
              <a:solidFill>
                <a:schemeClr val="tx1"/>
              </a:solidFill>
            </a:rPr>
          </a:br>
          <a:br>
            <a:rPr lang="en-US" sz="2200" b="1" dirty="0"/>
          </a:br>
          <a:br>
            <a:rPr lang="en-US" sz="2200" b="1" dirty="0"/>
          </a:br>
          <a:br>
            <a:rPr lang="en-US" sz="2200" b="1" dirty="0"/>
          </a:br>
          <a:br>
            <a:rPr lang="en-US" sz="2200" b="1" dirty="0"/>
          </a:br>
          <a:endParaRPr lang="en-US" sz="2200" dirty="0"/>
        </a:p>
      </dgm:t>
    </dgm:pt>
    <dgm:pt modelId="{4C93D7A7-7C5E-4F3B-A0C7-B2AE9F4D1319}" type="parTrans" cxnId="{F87078F3-AF82-472F-BE01-6A729E1A2984}">
      <dgm:prSet/>
      <dgm:spPr/>
      <dgm:t>
        <a:bodyPr/>
        <a:lstStyle/>
        <a:p>
          <a:endParaRPr lang="en-US"/>
        </a:p>
      </dgm:t>
    </dgm:pt>
    <dgm:pt modelId="{11709418-50D0-4081-ABA0-03A2D630617C}" type="sibTrans" cxnId="{F87078F3-AF82-472F-BE01-6A729E1A2984}">
      <dgm:prSet/>
      <dgm:spPr/>
      <dgm:t>
        <a:bodyPr/>
        <a:lstStyle/>
        <a:p>
          <a:endParaRPr lang="en-US"/>
        </a:p>
      </dgm:t>
    </dgm:pt>
    <dgm:pt modelId="{E5D46C42-F497-4ADC-937A-75049B1146E3}" type="pres">
      <dgm:prSet presAssocID="{FCF42EEB-9AC7-44F3-8178-BC2DD0DCD08D}" presName="Name0" presStyleCnt="0">
        <dgm:presLayoutVars>
          <dgm:dir/>
          <dgm:resizeHandles val="exact"/>
        </dgm:presLayoutVars>
      </dgm:prSet>
      <dgm:spPr/>
    </dgm:pt>
    <dgm:pt modelId="{238CA6BE-D79D-4695-97FF-7A66C3ED8E2F}" type="pres">
      <dgm:prSet presAssocID="{770452CD-93E1-4DF7-A1D9-88CF0F7352F0}" presName="node" presStyleLbl="node1" presStyleIdx="0" presStyleCnt="1" custScaleY="105334">
        <dgm:presLayoutVars>
          <dgm:bulletEnabled val="1"/>
        </dgm:presLayoutVars>
      </dgm:prSet>
      <dgm:spPr/>
    </dgm:pt>
  </dgm:ptLst>
  <dgm:cxnLst>
    <dgm:cxn modelId="{ED377854-CAAF-4ADC-B131-5D8A3B7B768D}" type="presOf" srcId="{770452CD-93E1-4DF7-A1D9-88CF0F7352F0}" destId="{238CA6BE-D79D-4695-97FF-7A66C3ED8E2F}" srcOrd="0" destOrd="0" presId="urn:microsoft.com/office/officeart/2005/8/layout/process1"/>
    <dgm:cxn modelId="{CA1C99C5-D50F-4CBB-B0B4-7A109A276CDC}" type="presOf" srcId="{FCF42EEB-9AC7-44F3-8178-BC2DD0DCD08D}" destId="{E5D46C42-F497-4ADC-937A-75049B1146E3}" srcOrd="0" destOrd="0" presId="urn:microsoft.com/office/officeart/2005/8/layout/process1"/>
    <dgm:cxn modelId="{F87078F3-AF82-472F-BE01-6A729E1A2984}" srcId="{FCF42EEB-9AC7-44F3-8178-BC2DD0DCD08D}" destId="{770452CD-93E1-4DF7-A1D9-88CF0F7352F0}" srcOrd="0" destOrd="0" parTransId="{4C93D7A7-7C5E-4F3B-A0C7-B2AE9F4D1319}" sibTransId="{11709418-50D0-4081-ABA0-03A2D630617C}"/>
    <dgm:cxn modelId="{919E9246-98E0-4066-ACC7-03962389256C}" type="presParOf" srcId="{E5D46C42-F497-4ADC-937A-75049B1146E3}" destId="{238CA6BE-D79D-4695-97FF-7A66C3ED8E2F}"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44D7C-BCEE-4D5E-AAB4-FD5D6B36BE9E}">
      <dsp:nvSpPr>
        <dsp:cNvPr id="0" name=""/>
        <dsp:cNvSpPr/>
      </dsp:nvSpPr>
      <dsp:spPr>
        <a:xfrm>
          <a:off x="279" y="244247"/>
          <a:ext cx="2285441" cy="11427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en-US" sz="1700" b="1" kern="1200" dirty="0">
              <a:solidFill>
                <a:schemeClr val="tx1"/>
              </a:solidFill>
            </a:rPr>
            <a:t>Youth to Adult Transition team serves approximately 300-350 TAY per year</a:t>
          </a:r>
          <a:endParaRPr lang="en-US" sz="1700" kern="1200" dirty="0">
            <a:solidFill>
              <a:schemeClr val="tx1"/>
            </a:solidFill>
          </a:endParaRPr>
        </a:p>
      </dsp:txBody>
      <dsp:txXfrm>
        <a:off x="279" y="244247"/>
        <a:ext cx="2285441" cy="1142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CA6BE-D79D-4695-97FF-7A66C3ED8E2F}">
      <dsp:nvSpPr>
        <dsp:cNvPr id="0" name=""/>
        <dsp:cNvSpPr/>
      </dsp:nvSpPr>
      <dsp:spPr>
        <a:xfrm>
          <a:off x="0" y="312752"/>
          <a:ext cx="4606834" cy="31844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1" kern="1200" dirty="0">
              <a:solidFill>
                <a:schemeClr val="tx1"/>
              </a:solidFill>
            </a:rPr>
            <a:t>Shasta Youth and Young Adult Clinic</a:t>
          </a:r>
          <a:br>
            <a:rPr lang="en-US" sz="2800" b="1" kern="1200" dirty="0">
              <a:solidFill>
                <a:schemeClr val="tx1"/>
              </a:solidFill>
            </a:rPr>
          </a:br>
          <a:br>
            <a:rPr lang="en-US" sz="2200" b="1" kern="1200" dirty="0">
              <a:solidFill>
                <a:schemeClr val="tx1"/>
              </a:solidFill>
            </a:rPr>
          </a:br>
          <a:br>
            <a:rPr lang="en-US" sz="2200" b="1" kern="1200" dirty="0"/>
          </a:br>
          <a:br>
            <a:rPr lang="en-US" sz="2200" b="1" kern="1200" dirty="0"/>
          </a:br>
          <a:br>
            <a:rPr lang="en-US" sz="2200" b="1" kern="1200" dirty="0"/>
          </a:br>
          <a:br>
            <a:rPr lang="en-US" sz="2200" b="1" kern="1200" dirty="0"/>
          </a:br>
          <a:endParaRPr lang="en-US" sz="2200" kern="1200" dirty="0"/>
        </a:p>
      </dsp:txBody>
      <dsp:txXfrm>
        <a:off x="93271" y="406023"/>
        <a:ext cx="4420292" cy="299795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72E5B-6E16-4ABA-B9E8-71D9025D72DB}" type="datetimeFigureOut">
              <a:rPr lang="en-US" smtClean="0"/>
              <a:t>4/27/2018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FE3BF5-0DED-4AC4-996D-FBB5056F4B90}" type="slidenum">
              <a:rPr lang="en-US" smtClean="0"/>
              <a:t>‹#›</a:t>
            </a:fld>
            <a:endParaRPr lang="en-US"/>
          </a:p>
        </p:txBody>
      </p:sp>
    </p:spTree>
    <p:extLst>
      <p:ext uri="{BB962C8B-B14F-4D97-AF65-F5344CB8AC3E}">
        <p14:creationId xmlns:p14="http://schemas.microsoft.com/office/powerpoint/2010/main" val="1262626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FE3BF5-0DED-4AC4-996D-FBB5056F4B90}" type="slidenum">
              <a:rPr lang="en-US" smtClean="0"/>
              <a:t>1</a:t>
            </a:fld>
            <a:endParaRPr lang="en-US"/>
          </a:p>
        </p:txBody>
      </p:sp>
    </p:spTree>
    <p:extLst>
      <p:ext uri="{BB962C8B-B14F-4D97-AF65-F5344CB8AC3E}">
        <p14:creationId xmlns:p14="http://schemas.microsoft.com/office/powerpoint/2010/main" val="1115530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C11E64E-50F1-436E-B120-9CBCC77BC703}"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108422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11E64E-50F1-436E-B120-9CBCC77BC703}"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3394730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11E64E-50F1-436E-B120-9CBCC77BC703}"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3682624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1FE3820-5EA1-4FC6-8DE3-7790557012E2}"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3F7E2B5E-BA49-4BDA-9911-C66EDD56127C}"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FE3820-5EA1-4FC6-8DE3-7790557012E2}"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E2B5E-BA49-4BDA-9911-C66EDD56127C}"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1FE3820-5EA1-4FC6-8DE3-7790557012E2}" type="datetimeFigureOut">
              <a:rPr lang="en-US" smtClean="0"/>
              <a:t>4/27/2018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E2B5E-BA49-4BDA-9911-C66EDD56127C}"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FE3820-5EA1-4FC6-8DE3-7790557012E2}"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E2B5E-BA49-4BDA-9911-C66EDD56127C}"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FE3820-5EA1-4FC6-8DE3-7790557012E2}" type="datetimeFigureOut">
              <a:rPr lang="en-US" smtClean="0"/>
              <a:t>4/27/2018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7E2B5E-BA49-4BDA-9911-C66EDD56127C}"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FE3820-5EA1-4FC6-8DE3-7790557012E2}" type="datetimeFigureOut">
              <a:rPr lang="en-US" smtClean="0"/>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7E2B5E-BA49-4BDA-9911-C66EDD56127C}"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1FE3820-5EA1-4FC6-8DE3-7790557012E2}" type="datetimeFigureOut">
              <a:rPr lang="en-US" smtClean="0"/>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7E2B5E-BA49-4BDA-9911-C66EDD56127C}"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FE3820-5EA1-4FC6-8DE3-7790557012E2}"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7E2B5E-BA49-4BDA-9911-C66EDD56127C}"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11E64E-50F1-436E-B120-9CBCC77BC703}"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34901340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11FE3820-5EA1-4FC6-8DE3-7790557012E2}" type="datetimeFigureOut">
              <a:rPr lang="en-US" smtClean="0"/>
              <a:t>4/27/2018</a:t>
            </a:fld>
            <a:endParaRPr lang="en-US"/>
          </a:p>
        </p:txBody>
      </p:sp>
      <p:sp>
        <p:nvSpPr>
          <p:cNvPr id="7" name="Slide Number Placeholder 6"/>
          <p:cNvSpPr>
            <a:spLocks noGrp="1"/>
          </p:cNvSpPr>
          <p:nvPr>
            <p:ph type="sldNum" sz="quarter" idx="12"/>
          </p:nvPr>
        </p:nvSpPr>
        <p:spPr/>
        <p:txBody>
          <a:bodyPr/>
          <a:lstStyle/>
          <a:p>
            <a:fld id="{3F7E2B5E-BA49-4BDA-9911-C66EDD56127C}"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FE3820-5EA1-4FC6-8DE3-7790557012E2}"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E2B5E-BA49-4BDA-9911-C66EDD56127C}"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FE3820-5EA1-4FC6-8DE3-7790557012E2}"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7E2B5E-BA49-4BDA-9911-C66EDD56127C}"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FE3820-5EA1-4FC6-8DE3-7790557012E2}" type="datetimeFigureOut">
              <a:rPr lang="en-US" smtClean="0"/>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7E2B5E-BA49-4BDA-9911-C66EDD56127C}" type="slidenum">
              <a:rPr lang="en-US" smtClean="0"/>
              <a:t>‹#›</a:t>
            </a:fld>
            <a:endParaRPr lang="en-US"/>
          </a:p>
        </p:txBody>
      </p:sp>
    </p:spTree>
    <p:extLst>
      <p:ext uri="{BB962C8B-B14F-4D97-AF65-F5344CB8AC3E}">
        <p14:creationId xmlns:p14="http://schemas.microsoft.com/office/powerpoint/2010/main" val="3920297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FE3820-5EA1-4FC6-8DE3-7790557012E2}" type="datetimeFigureOut">
              <a:rPr lang="en-US" smtClean="0"/>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7E2B5E-BA49-4BDA-9911-C66EDD56127C}" type="slidenum">
              <a:rPr lang="en-US" smtClean="0"/>
              <a:t>‹#›</a:t>
            </a:fld>
            <a:endParaRPr lang="en-US"/>
          </a:p>
        </p:txBody>
      </p:sp>
    </p:spTree>
    <p:extLst>
      <p:ext uri="{BB962C8B-B14F-4D97-AF65-F5344CB8AC3E}">
        <p14:creationId xmlns:p14="http://schemas.microsoft.com/office/powerpoint/2010/main" val="32624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11E64E-50F1-436E-B120-9CBCC77BC703}" type="datetimeFigureOut">
              <a:rPr lang="en-US" smtClean="0"/>
              <a:t>4/27/2018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2254808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11E64E-50F1-436E-B120-9CBCC77BC703}"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18733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11E64E-50F1-436E-B120-9CBCC77BC703}" type="datetimeFigureOut">
              <a:rPr lang="en-US" smtClean="0"/>
              <a:t>4/27/2018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677133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11E64E-50F1-436E-B120-9CBCC77BC703}" type="datetimeFigureOut">
              <a:rPr lang="en-US" smtClean="0"/>
              <a:t>4/27/2018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2149912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1E64E-50F1-436E-B120-9CBCC77BC703}" type="datetimeFigureOut">
              <a:rPr lang="en-US" smtClean="0"/>
              <a:t>4/27/2018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4256714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11E64E-50F1-436E-B120-9CBCC77BC703}"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2364473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11E64E-50F1-436E-B120-9CBCC77BC703}" type="datetimeFigureOut">
              <a:rPr lang="en-US" smtClean="0"/>
              <a:t>4/27/2018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791077-3F28-404D-B8C6-17A14A3F31E1}" type="slidenum">
              <a:rPr lang="en-US" smtClean="0"/>
              <a:t>‹#›</a:t>
            </a:fld>
            <a:endParaRPr lang="en-US"/>
          </a:p>
        </p:txBody>
      </p:sp>
    </p:spTree>
    <p:extLst>
      <p:ext uri="{BB962C8B-B14F-4D97-AF65-F5344CB8AC3E}">
        <p14:creationId xmlns:p14="http://schemas.microsoft.com/office/powerpoint/2010/main" val="4063606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1E64E-50F1-436E-B120-9CBCC77BC703}" type="datetimeFigureOut">
              <a:rPr lang="en-US" smtClean="0"/>
              <a:t>4/27/2018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91077-3F28-404D-B8C6-17A14A3F31E1}" type="slidenum">
              <a:rPr lang="en-US" smtClean="0"/>
              <a:t>‹#›</a:t>
            </a:fld>
            <a:endParaRPr lang="en-US"/>
          </a:p>
        </p:txBody>
      </p:sp>
    </p:spTree>
    <p:extLst>
      <p:ext uri="{BB962C8B-B14F-4D97-AF65-F5344CB8AC3E}">
        <p14:creationId xmlns:p14="http://schemas.microsoft.com/office/powerpoint/2010/main" val="45365475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C11E64E-50F1-436E-B120-9CBCC77BC703}" type="datetimeFigureOut">
              <a:rPr lang="en-US" smtClean="0"/>
              <a:t>4/27/2018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6791077-3F28-404D-B8C6-17A14A3F31E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60" r:id="rId12"/>
    <p:sldLayoutId id="2147483661" r:id="rId13"/>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mailto:jkimbrough@smcgov.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diagramLayout" Target="../diagrams/layout2.xml"/><Relationship Id="rId7" Type="http://schemas.openxmlformats.org/officeDocument/2006/relationships/image" Target="../media/image6.jpeg"/><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805" y="4495800"/>
            <a:ext cx="6553200" cy="838200"/>
          </a:xfrm>
        </p:spPr>
        <p:txBody>
          <a:bodyPr>
            <a:noAutofit/>
          </a:bodyPr>
          <a:lstStyle/>
          <a:p>
            <a:r>
              <a:rPr lang="en-US" b="1" dirty="0">
                <a:solidFill>
                  <a:schemeClr val="tx1"/>
                </a:solidFill>
              </a:rPr>
              <a:t>San Mateo County Behavioral Health and Recovery Services  </a:t>
            </a:r>
          </a:p>
          <a:p>
            <a:endParaRPr lang="en-US" sz="1400" b="1" dirty="0">
              <a:solidFill>
                <a:schemeClr val="tx1"/>
              </a:solidFill>
            </a:endParaRPr>
          </a:p>
          <a:p>
            <a:endParaRPr lang="en-US" sz="1400" b="1" dirty="0">
              <a:solidFill>
                <a:schemeClr val="tx1"/>
              </a:solidFill>
            </a:endParaRPr>
          </a:p>
          <a:p>
            <a:r>
              <a:rPr lang="en-US" b="1" dirty="0">
                <a:solidFill>
                  <a:schemeClr val="tx1"/>
                </a:solidFill>
              </a:rPr>
              <a:t>Jason Kimbrough, LMFT</a:t>
            </a:r>
          </a:p>
          <a:p>
            <a:r>
              <a:rPr lang="en-US" b="1" dirty="0">
                <a:solidFill>
                  <a:schemeClr val="tx1"/>
                </a:solidFill>
              </a:rPr>
              <a:t>Unit Supervisor   </a:t>
            </a:r>
          </a:p>
        </p:txBody>
      </p:sp>
      <p:sp>
        <p:nvSpPr>
          <p:cNvPr id="2" name="Title 1"/>
          <p:cNvSpPr>
            <a:spLocks noGrp="1"/>
          </p:cNvSpPr>
          <p:nvPr>
            <p:ph type="ctrTitle"/>
          </p:nvPr>
        </p:nvSpPr>
        <p:spPr>
          <a:xfrm>
            <a:off x="604705" y="1371601"/>
            <a:ext cx="6629400" cy="2971799"/>
          </a:xfrm>
        </p:spPr>
        <p:txBody>
          <a:bodyPr/>
          <a:lstStyle/>
          <a:p>
            <a:r>
              <a:rPr lang="en-US" b="1" dirty="0">
                <a:solidFill>
                  <a:schemeClr val="tx1"/>
                </a:solidFill>
              </a:rPr>
              <a:t>Youth to Adult Transition Program</a:t>
            </a: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20684" y="4953000"/>
            <a:ext cx="293853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0325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304800"/>
            <a:ext cx="8260672" cy="1219200"/>
          </a:xfrm>
        </p:spPr>
        <p:style>
          <a:lnRef idx="1">
            <a:schemeClr val="accent6"/>
          </a:lnRef>
          <a:fillRef idx="2">
            <a:schemeClr val="accent6"/>
          </a:fillRef>
          <a:effectRef idx="1">
            <a:schemeClr val="accent6"/>
          </a:effectRef>
          <a:fontRef idx="minor">
            <a:schemeClr val="dk1"/>
          </a:fontRef>
        </p:style>
        <p:txBody>
          <a:bodyPr>
            <a:normAutofit/>
          </a:bodyPr>
          <a:lstStyle/>
          <a:p>
            <a:r>
              <a:rPr lang="en-US" sz="3200" b="1" i="1" dirty="0">
                <a:solidFill>
                  <a:schemeClr val="tx1"/>
                </a:solidFill>
              </a:rPr>
              <a:t>Sources</a:t>
            </a:r>
          </a:p>
        </p:txBody>
      </p:sp>
      <p:sp>
        <p:nvSpPr>
          <p:cNvPr id="3" name="Content Placeholder 2"/>
          <p:cNvSpPr>
            <a:spLocks noGrp="1"/>
          </p:cNvSpPr>
          <p:nvPr>
            <p:ph idx="1"/>
          </p:nvPr>
        </p:nvSpPr>
        <p:spPr>
          <a:xfrm>
            <a:off x="457200" y="1524000"/>
            <a:ext cx="8229600" cy="4602163"/>
          </a:xfrm>
        </p:spPr>
        <p:style>
          <a:lnRef idx="2">
            <a:schemeClr val="accent6"/>
          </a:lnRef>
          <a:fillRef idx="1">
            <a:schemeClr val="lt1"/>
          </a:fillRef>
          <a:effectRef idx="0">
            <a:schemeClr val="accent6"/>
          </a:effectRef>
          <a:fontRef idx="minor">
            <a:schemeClr val="dk1"/>
          </a:fontRef>
        </p:style>
        <p:txBody>
          <a:bodyPr>
            <a:normAutofit/>
          </a:bodyPr>
          <a:lstStyle/>
          <a:p>
            <a:r>
              <a:rPr lang="en-US" sz="2000" b="1" dirty="0">
                <a:solidFill>
                  <a:schemeClr val="tx1"/>
                </a:solidFill>
              </a:rPr>
              <a:t>Psychiatric Emergency Department</a:t>
            </a:r>
          </a:p>
          <a:p>
            <a:r>
              <a:rPr lang="en-US" sz="2000" b="1" dirty="0">
                <a:solidFill>
                  <a:schemeClr val="tx1"/>
                </a:solidFill>
              </a:rPr>
              <a:t>Inpatient Hospitals</a:t>
            </a:r>
          </a:p>
          <a:p>
            <a:r>
              <a:rPr lang="en-US" sz="2000" b="1" u="sng" dirty="0">
                <a:solidFill>
                  <a:schemeClr val="tx1"/>
                </a:solidFill>
              </a:rPr>
              <a:t>Youth System of Care</a:t>
            </a:r>
            <a:r>
              <a:rPr lang="en-US" sz="2000" b="1" dirty="0">
                <a:solidFill>
                  <a:schemeClr val="tx1"/>
                </a:solidFill>
              </a:rPr>
              <a:t>:  Therapeutic Day Schools, School Based Mental Health, Regional Youth Clinics, Youth Services Center, Youth Case Management, Probation, School Districts, Residential Placements, Edgewood Programs, Youth Service Bureaus, BHRS Call Center, Primary Care, and others</a:t>
            </a:r>
          </a:p>
          <a:p>
            <a:r>
              <a:rPr lang="en-US" sz="2000" b="1" dirty="0">
                <a:solidFill>
                  <a:schemeClr val="tx1"/>
                </a:solidFill>
              </a:rPr>
              <a:t>Children and Family Services/CPS</a:t>
            </a:r>
          </a:p>
          <a:p>
            <a:r>
              <a:rPr lang="en-US" sz="2000" b="1" u="sng" dirty="0">
                <a:solidFill>
                  <a:schemeClr val="tx1"/>
                </a:solidFill>
              </a:rPr>
              <a:t>Adult System of Care</a:t>
            </a:r>
            <a:r>
              <a:rPr lang="en-US" sz="2000" b="1" dirty="0">
                <a:solidFill>
                  <a:schemeClr val="tx1"/>
                </a:solidFill>
              </a:rPr>
              <a:t>:  Regional Adult Clinics, Interface, Med/Psych Clinic, Adult Resource Management, BHRS Call Center, Assisted Outpatient Treatment, Edgewood TAY FSP, PREP/BEAM, Correctional Mental Health, Service Connect, Pathways, and others</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26274"/>
            <a:ext cx="2210136"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649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304800"/>
            <a:ext cx="8915400" cy="1143000"/>
          </a:xfrm>
        </p:spPr>
        <p:style>
          <a:lnRef idx="1">
            <a:schemeClr val="accent5"/>
          </a:lnRef>
          <a:fillRef idx="2">
            <a:schemeClr val="accent5"/>
          </a:fillRef>
          <a:effectRef idx="1">
            <a:schemeClr val="accent5"/>
          </a:effectRef>
          <a:fontRef idx="minor">
            <a:schemeClr val="dk1"/>
          </a:fontRef>
        </p:style>
        <p:txBody>
          <a:bodyPr>
            <a:normAutofit/>
          </a:bodyPr>
          <a:lstStyle/>
          <a:p>
            <a:r>
              <a:rPr lang="en-US" sz="2800" b="1" spc="-150" dirty="0">
                <a:solidFill>
                  <a:schemeClr val="tx1"/>
                </a:solidFill>
              </a:rPr>
              <a:t>San Mateo County  </a:t>
            </a:r>
            <a:r>
              <a:rPr lang="en-US" sz="3200" b="1" spc="-150" dirty="0">
                <a:solidFill>
                  <a:schemeClr val="tx1"/>
                </a:solidFill>
              </a:rPr>
              <a:t>TAY  </a:t>
            </a:r>
            <a:r>
              <a:rPr lang="en-US" sz="2800" b="1" spc="-150" dirty="0">
                <a:solidFill>
                  <a:schemeClr val="tx1"/>
                </a:solidFill>
              </a:rPr>
              <a:t>System of Care</a:t>
            </a:r>
            <a:br>
              <a:rPr lang="en-US" sz="2800" b="1" spc="-150" dirty="0">
                <a:solidFill>
                  <a:schemeClr val="tx1"/>
                </a:solidFill>
              </a:rPr>
            </a:br>
            <a:endParaRPr lang="en-US" sz="2800" b="1" spc="-150" dirty="0">
              <a:solidFill>
                <a:schemeClr val="tx1"/>
              </a:solidFill>
            </a:endParaRPr>
          </a:p>
        </p:txBody>
      </p:sp>
      <p:sp>
        <p:nvSpPr>
          <p:cNvPr id="3" name="Content Placeholder 2"/>
          <p:cNvSpPr>
            <a:spLocks noGrp="1"/>
          </p:cNvSpPr>
          <p:nvPr>
            <p:ph idx="1"/>
          </p:nvPr>
        </p:nvSpPr>
        <p:spPr>
          <a:xfrm>
            <a:off x="457200" y="1600200"/>
            <a:ext cx="8229600" cy="4648200"/>
          </a:xfrm>
        </p:spPr>
        <p:txBody>
          <a:bodyPr vert="horz">
            <a:normAutofit fontScale="25000" lnSpcReduction="20000"/>
          </a:bodyPr>
          <a:lstStyle/>
          <a:p>
            <a:pPr marL="0" indent="0">
              <a:buNone/>
            </a:pPr>
            <a:r>
              <a:rPr lang="en-US" sz="5600" b="1" dirty="0">
                <a:solidFill>
                  <a:schemeClr val="tx1"/>
                </a:solidFill>
              </a:rPr>
              <a:t>Private Provider Network/BHRS Call Center                                  </a:t>
            </a:r>
          </a:p>
          <a:p>
            <a:pPr marL="0" indent="0">
              <a:buNone/>
            </a:pPr>
            <a:r>
              <a:rPr lang="en-US" sz="5600" b="1" dirty="0">
                <a:solidFill>
                  <a:schemeClr val="tx1"/>
                </a:solidFill>
              </a:rPr>
              <a:t>          Interface/Med Psych Clinic</a:t>
            </a:r>
          </a:p>
          <a:p>
            <a:pPr marL="0" indent="0">
              <a:buNone/>
            </a:pPr>
            <a:r>
              <a:rPr lang="en-US" sz="5600" b="1" dirty="0">
                <a:solidFill>
                  <a:schemeClr val="tx1"/>
                </a:solidFill>
              </a:rPr>
              <a:t>                    Regional BHRS Clinics               </a:t>
            </a:r>
          </a:p>
          <a:p>
            <a:pPr marL="0" indent="0">
              <a:buNone/>
            </a:pPr>
            <a:r>
              <a:rPr lang="en-US" sz="4900" b="1" dirty="0">
                <a:solidFill>
                  <a:schemeClr val="tx1"/>
                </a:solidFill>
              </a:rPr>
              <a:t>               </a:t>
            </a:r>
          </a:p>
          <a:p>
            <a:pPr marL="0" indent="0" algn="ctr">
              <a:buNone/>
            </a:pPr>
            <a:r>
              <a:rPr lang="en-US" sz="7200" b="1" i="1" u="sng" dirty="0">
                <a:solidFill>
                  <a:schemeClr val="tx1"/>
                </a:solidFill>
              </a:rPr>
              <a:t>Youth Transition Assessment Committee (Core TAY Stakeholders)</a:t>
            </a:r>
          </a:p>
          <a:p>
            <a:pPr marL="0" indent="0" algn="ctr">
              <a:buNone/>
            </a:pPr>
            <a:r>
              <a:rPr lang="en-US" sz="5600" b="1" dirty="0">
                <a:solidFill>
                  <a:schemeClr val="tx1"/>
                </a:solidFill>
              </a:rPr>
              <a:t>YOUTH TO ADULT TRANSITION PROGRAM</a:t>
            </a:r>
          </a:p>
          <a:p>
            <a:pPr marL="0" indent="0" algn="ctr">
              <a:buNone/>
            </a:pPr>
            <a:r>
              <a:rPr lang="en-US" sz="5600" b="1" dirty="0">
                <a:solidFill>
                  <a:schemeClr val="tx1"/>
                </a:solidFill>
              </a:rPr>
              <a:t>EDGEWOOD TAY FULL SERVICE PARTNERSHIP</a:t>
            </a:r>
          </a:p>
          <a:p>
            <a:pPr marL="0" indent="0" algn="ctr">
              <a:buNone/>
            </a:pPr>
            <a:r>
              <a:rPr lang="en-US" sz="5600" b="1" dirty="0">
                <a:solidFill>
                  <a:schemeClr val="tx1"/>
                </a:solidFill>
              </a:rPr>
              <a:t>MENTAL HEALTH ASSOCIATION/SAYAT PROGRAM </a:t>
            </a:r>
          </a:p>
          <a:p>
            <a:pPr marL="0" indent="0" algn="ctr">
              <a:buNone/>
            </a:pPr>
            <a:r>
              <a:rPr lang="en-US" sz="5600" b="1" dirty="0">
                <a:solidFill>
                  <a:schemeClr val="tx1"/>
                </a:solidFill>
              </a:rPr>
              <a:t>CAMINAR YAIL PROGRAM CAMINAR SUPPORTED EDUCATION (CSM and Skyline)</a:t>
            </a:r>
          </a:p>
          <a:p>
            <a:pPr marL="0" indent="0" algn="ctr">
              <a:buNone/>
            </a:pPr>
            <a:r>
              <a:rPr lang="en-US" sz="5600" b="1" dirty="0">
                <a:solidFill>
                  <a:schemeClr val="tx1"/>
                </a:solidFill>
              </a:rPr>
              <a:t>STAR VISTA TAY SERVICES </a:t>
            </a:r>
          </a:p>
          <a:p>
            <a:pPr marL="0" indent="0" algn="ctr">
              <a:buNone/>
            </a:pPr>
            <a:r>
              <a:rPr lang="en-US" sz="5600" b="1" dirty="0">
                <a:solidFill>
                  <a:schemeClr val="tx1"/>
                </a:solidFill>
              </a:rPr>
              <a:t>Human Service Agency Children and Family Services</a:t>
            </a:r>
          </a:p>
          <a:p>
            <a:pPr marL="0" indent="0" algn="ctr">
              <a:buNone/>
            </a:pPr>
            <a:endParaRPr lang="en-US" sz="4900" b="1" dirty="0">
              <a:solidFill>
                <a:schemeClr val="tx1"/>
              </a:solidFill>
            </a:endParaRPr>
          </a:p>
          <a:p>
            <a:pPr marL="0" indent="0" algn="r">
              <a:buNone/>
            </a:pPr>
            <a:endParaRPr lang="en-US" sz="4900" b="1" dirty="0">
              <a:solidFill>
                <a:schemeClr val="tx1"/>
              </a:solidFill>
            </a:endParaRPr>
          </a:p>
          <a:p>
            <a:pPr marL="0" indent="0" algn="r">
              <a:buNone/>
            </a:pPr>
            <a:r>
              <a:rPr lang="en-US" sz="5600" b="1" dirty="0">
                <a:solidFill>
                  <a:schemeClr val="tx1"/>
                </a:solidFill>
              </a:rPr>
              <a:t>BHRS Adult Resource Management</a:t>
            </a:r>
          </a:p>
          <a:p>
            <a:pPr marL="0" indent="0" algn="r">
              <a:buNone/>
            </a:pPr>
            <a:r>
              <a:rPr lang="en-US" sz="5600" b="1" dirty="0">
                <a:solidFill>
                  <a:schemeClr val="tx1"/>
                </a:solidFill>
              </a:rPr>
              <a:t>Full Service Partnerships</a:t>
            </a:r>
          </a:p>
          <a:p>
            <a:pPr marL="0" indent="0" algn="r">
              <a:buNone/>
            </a:pPr>
            <a:r>
              <a:rPr lang="en-US" sz="5600" b="1" dirty="0" err="1">
                <a:solidFill>
                  <a:schemeClr val="tx1"/>
                </a:solidFill>
              </a:rPr>
              <a:t>Caminar</a:t>
            </a:r>
            <a:r>
              <a:rPr lang="en-US" sz="5600" b="1" dirty="0">
                <a:solidFill>
                  <a:schemeClr val="tx1"/>
                </a:solidFill>
              </a:rPr>
              <a:t>: Redwood House, Eucalyptus House, Hawthorne House</a:t>
            </a:r>
          </a:p>
          <a:p>
            <a:pPr marL="0" indent="0" algn="r">
              <a:buNone/>
            </a:pPr>
            <a:r>
              <a:rPr lang="en-US" sz="5600" b="1" dirty="0">
                <a:solidFill>
                  <a:schemeClr val="tx1"/>
                </a:solidFill>
              </a:rPr>
              <a:t>Inpatient/PES</a:t>
            </a:r>
          </a:p>
          <a:p>
            <a:pPr marL="0" indent="0" algn="r">
              <a:buNone/>
            </a:pPr>
            <a:r>
              <a:rPr lang="en-US" sz="5600" b="1" dirty="0">
                <a:solidFill>
                  <a:schemeClr val="tx1"/>
                </a:solidFill>
              </a:rPr>
              <a:t>Cordilleras (locked)</a:t>
            </a:r>
          </a:p>
          <a:p>
            <a:pPr marL="0" indent="0" algn="r">
              <a:buNone/>
            </a:pPr>
            <a:endParaRPr lang="en-US" sz="5600" b="1" dirty="0">
              <a:solidFill>
                <a:schemeClr val="tx1"/>
              </a:solidFill>
            </a:endParaRPr>
          </a:p>
          <a:p>
            <a:pPr marL="0" indent="0">
              <a:buNone/>
            </a:pPr>
            <a:endParaRPr lang="en-US" sz="5600" b="1" dirty="0">
              <a:solidFill>
                <a:schemeClr val="tx1"/>
              </a:solidFill>
            </a:endParaRPr>
          </a:p>
          <a:p>
            <a:pPr marL="0" indent="0">
              <a:buNone/>
            </a:pPr>
            <a:endParaRPr lang="en-US" sz="1600" b="1" dirty="0"/>
          </a:p>
          <a:p>
            <a:pPr marL="0" indent="0" algn="ctr">
              <a:buNone/>
            </a:pPr>
            <a:endParaRPr lang="en-US" sz="1600" b="1" dirty="0"/>
          </a:p>
          <a:p>
            <a:pPr marL="0" indent="0">
              <a:buNone/>
            </a:pPr>
            <a:r>
              <a:rPr lang="en-US" sz="1600" b="1" dirty="0"/>
              <a:t>               </a:t>
            </a:r>
            <a:r>
              <a:rPr lang="en-US" sz="1800" b="1" dirty="0"/>
              <a:t>                </a:t>
            </a:r>
            <a:r>
              <a:rPr lang="en-US" sz="4400" b="1" u="sng" dirty="0">
                <a:solidFill>
                  <a:schemeClr val="tx1"/>
                </a:solidFill>
              </a:rPr>
              <a:t>* Several additional BHRS programs/providers, contractors, and community providers offer TAY services as well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86800" cy="533400"/>
          </a:xfrm>
          <a:prstGeom prst="rect">
            <a:avLst/>
          </a:prstGeom>
          <a:ln/>
          <a:extLst/>
        </p:spPr>
        <p:style>
          <a:lnRef idx="3">
            <a:schemeClr val="lt1"/>
          </a:lnRef>
          <a:fillRef idx="1">
            <a:schemeClr val="accent5"/>
          </a:fillRef>
          <a:effectRef idx="1">
            <a:schemeClr val="accent5"/>
          </a:effectRef>
          <a:fontRef idx="minor">
            <a:schemeClr val="lt1"/>
          </a:fontRef>
        </p:style>
      </p:pic>
    </p:spTree>
    <p:extLst>
      <p:ext uri="{BB962C8B-B14F-4D97-AF65-F5344CB8AC3E}">
        <p14:creationId xmlns:p14="http://schemas.microsoft.com/office/powerpoint/2010/main" val="1400321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077200" cy="762000"/>
          </a:xfrm>
        </p:spPr>
        <p:style>
          <a:lnRef idx="1">
            <a:schemeClr val="accent2"/>
          </a:lnRef>
          <a:fillRef idx="2">
            <a:schemeClr val="accent2"/>
          </a:fillRef>
          <a:effectRef idx="1">
            <a:schemeClr val="accent2"/>
          </a:effectRef>
          <a:fontRef idx="minor">
            <a:schemeClr val="dk1"/>
          </a:fontRef>
        </p:style>
        <p:txBody>
          <a:bodyPr>
            <a:noAutofit/>
          </a:bodyPr>
          <a:lstStyle/>
          <a:p>
            <a:r>
              <a:rPr lang="en-US" sz="2800" b="1" i="1" dirty="0"/>
              <a:t>Referring for TAY Mental Health Services</a:t>
            </a:r>
          </a:p>
        </p:txBody>
      </p:sp>
      <p:sp>
        <p:nvSpPr>
          <p:cNvPr id="3" name="Content Placeholder 2"/>
          <p:cNvSpPr>
            <a:spLocks noGrp="1"/>
          </p:cNvSpPr>
          <p:nvPr>
            <p:ph idx="1"/>
          </p:nvPr>
        </p:nvSpPr>
        <p:spPr>
          <a:xfrm>
            <a:off x="457200" y="1143000"/>
            <a:ext cx="8229600" cy="5410200"/>
          </a:xfrm>
        </p:spPr>
        <p:style>
          <a:lnRef idx="1">
            <a:schemeClr val="accent2"/>
          </a:lnRef>
          <a:fillRef idx="2">
            <a:schemeClr val="accent2"/>
          </a:fillRef>
          <a:effectRef idx="1">
            <a:schemeClr val="accent2"/>
          </a:effectRef>
          <a:fontRef idx="minor">
            <a:schemeClr val="dk1"/>
          </a:fontRef>
        </p:style>
        <p:txBody>
          <a:bodyPr>
            <a:normAutofit/>
          </a:bodyPr>
          <a:lstStyle/>
          <a:p>
            <a:r>
              <a:rPr lang="en-US" sz="2000" b="1" dirty="0">
                <a:solidFill>
                  <a:schemeClr val="tx1"/>
                </a:solidFill>
              </a:rPr>
              <a:t>Complete the </a:t>
            </a:r>
            <a:r>
              <a:rPr lang="en-US" sz="2000" b="1" u="sng" dirty="0">
                <a:solidFill>
                  <a:schemeClr val="tx1"/>
                </a:solidFill>
              </a:rPr>
              <a:t>TAY referral form </a:t>
            </a:r>
            <a:r>
              <a:rPr lang="en-US" sz="2000" b="1" dirty="0">
                <a:solidFill>
                  <a:schemeClr val="tx1"/>
                </a:solidFill>
              </a:rPr>
              <a:t>and e-mail or fax to Jason Kimbrough, MFT</a:t>
            </a:r>
          </a:p>
          <a:p>
            <a:endParaRPr lang="en-US" sz="2000" b="1" u="sng" dirty="0">
              <a:solidFill>
                <a:srgbClr val="00B0F0"/>
              </a:solidFill>
            </a:endParaRPr>
          </a:p>
          <a:p>
            <a:r>
              <a:rPr lang="en-US" sz="2000" b="1" dirty="0">
                <a:solidFill>
                  <a:schemeClr val="tx1"/>
                </a:solidFill>
              </a:rPr>
              <a:t>The TAY referral form is accepted by all core TAY providers (</a:t>
            </a:r>
            <a:r>
              <a:rPr lang="en-US" sz="2000" b="1" u="sng" dirty="0">
                <a:solidFill>
                  <a:schemeClr val="tx1"/>
                </a:solidFill>
              </a:rPr>
              <a:t>YTAC, TAY FSP, YAIL, SAYAT, PREP/BEAM</a:t>
            </a:r>
            <a:r>
              <a:rPr lang="en-US" sz="2000" b="1" dirty="0">
                <a:solidFill>
                  <a:schemeClr val="tx1"/>
                </a:solidFill>
              </a:rPr>
              <a:t>)</a:t>
            </a:r>
          </a:p>
          <a:p>
            <a:endParaRPr lang="en-US" sz="2000" b="1" dirty="0">
              <a:solidFill>
                <a:schemeClr val="tx1"/>
              </a:solidFill>
            </a:endParaRPr>
          </a:p>
          <a:p>
            <a:r>
              <a:rPr lang="en-US" sz="2000" b="1" dirty="0">
                <a:solidFill>
                  <a:schemeClr val="tx1"/>
                </a:solidFill>
              </a:rPr>
              <a:t>Referring person will be contacted to schedule a presentation to the YTAC Committee.  The meeting is held on the </a:t>
            </a:r>
            <a:r>
              <a:rPr lang="en-US" sz="2000" b="1" u="sng" dirty="0">
                <a:solidFill>
                  <a:schemeClr val="tx1"/>
                </a:solidFill>
              </a:rPr>
              <a:t>1</a:t>
            </a:r>
            <a:r>
              <a:rPr lang="en-US" sz="2000" b="1" u="sng" baseline="30000" dirty="0">
                <a:solidFill>
                  <a:schemeClr val="tx1"/>
                </a:solidFill>
              </a:rPr>
              <a:t>st</a:t>
            </a:r>
            <a:r>
              <a:rPr lang="en-US" sz="2000" b="1" u="sng" dirty="0">
                <a:solidFill>
                  <a:schemeClr val="tx1"/>
                </a:solidFill>
              </a:rPr>
              <a:t> and 3</a:t>
            </a:r>
            <a:r>
              <a:rPr lang="en-US" sz="2000" b="1" u="sng" baseline="30000" dirty="0">
                <a:solidFill>
                  <a:schemeClr val="tx1"/>
                </a:solidFill>
              </a:rPr>
              <a:t>rd</a:t>
            </a:r>
            <a:r>
              <a:rPr lang="en-US" sz="2000" b="1" u="sng" dirty="0">
                <a:solidFill>
                  <a:schemeClr val="tx1"/>
                </a:solidFill>
              </a:rPr>
              <a:t> Thursdays of the month, from 1:30-3:30pm</a:t>
            </a:r>
            <a:r>
              <a:rPr lang="en-US" sz="2000" b="1" dirty="0">
                <a:solidFill>
                  <a:schemeClr val="tx1"/>
                </a:solidFill>
              </a:rPr>
              <a:t>, at Central County BHRS – 2</a:t>
            </a:r>
            <a:r>
              <a:rPr lang="en-US" sz="2000" b="1" baseline="30000" dirty="0">
                <a:solidFill>
                  <a:schemeClr val="tx1"/>
                </a:solidFill>
              </a:rPr>
              <a:t>nd</a:t>
            </a:r>
            <a:r>
              <a:rPr lang="en-US" sz="2000" b="1" dirty="0">
                <a:solidFill>
                  <a:schemeClr val="tx1"/>
                </a:solidFill>
              </a:rPr>
              <a:t> Floor Conference Room (1950 Alameda De Las </a:t>
            </a:r>
            <a:r>
              <a:rPr lang="en-US" sz="2000" b="1" dirty="0" err="1">
                <a:solidFill>
                  <a:schemeClr val="tx1"/>
                </a:solidFill>
              </a:rPr>
              <a:t>Pulgas</a:t>
            </a:r>
            <a:r>
              <a:rPr lang="en-US" sz="2000" b="1" dirty="0">
                <a:solidFill>
                  <a:schemeClr val="tx1"/>
                </a:solidFill>
              </a:rPr>
              <a:t> in San Mateo)</a:t>
            </a:r>
          </a:p>
          <a:p>
            <a:endParaRPr lang="en-US" sz="2000" b="1" dirty="0">
              <a:solidFill>
                <a:schemeClr val="tx1"/>
              </a:solidFill>
            </a:endParaRPr>
          </a:p>
          <a:p>
            <a:r>
              <a:rPr lang="en-US" sz="2000" b="1" u="sng" dirty="0">
                <a:solidFill>
                  <a:schemeClr val="tx1"/>
                </a:solidFill>
              </a:rPr>
              <a:t>Direct referrals </a:t>
            </a:r>
            <a:r>
              <a:rPr lang="en-US" sz="2000" b="1" dirty="0">
                <a:solidFill>
                  <a:schemeClr val="tx1"/>
                </a:solidFill>
              </a:rPr>
              <a:t>(not requiring a YTAC presentation) may also be considered on a case-by-case basis</a:t>
            </a:r>
          </a:p>
          <a:p>
            <a:endParaRPr lang="en-US" sz="2000" b="1" dirty="0">
              <a:solidFill>
                <a:schemeClr val="tx1"/>
              </a:solidFill>
            </a:endParaRPr>
          </a:p>
          <a:p>
            <a:endParaRPr lang="en-US" sz="2000" b="1" dirty="0">
              <a:solidFill>
                <a:schemeClr val="tx1"/>
              </a:solidFill>
            </a:endParaRPr>
          </a:p>
          <a:p>
            <a:endParaRPr lang="en-US" sz="2400" b="1" dirty="0"/>
          </a:p>
          <a:p>
            <a:endParaRPr lang="en-US" sz="2400" dirty="0"/>
          </a:p>
          <a:p>
            <a:pPr marL="0" indent="0">
              <a:buNone/>
            </a:pPr>
            <a:endParaRPr lang="en-US" sz="2400" dirty="0"/>
          </a:p>
        </p:txBody>
      </p:sp>
    </p:spTree>
    <p:extLst>
      <p:ext uri="{BB962C8B-B14F-4D97-AF65-F5344CB8AC3E}">
        <p14:creationId xmlns:p14="http://schemas.microsoft.com/office/powerpoint/2010/main" val="3793943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n-US" sz="2800" b="1" dirty="0">
                <a:solidFill>
                  <a:schemeClr val="tx1"/>
                </a:solidFill>
              </a:rPr>
              <a:t>TAY Full Service Partnership</a:t>
            </a:r>
            <a:br>
              <a:rPr lang="en-US" sz="2800" b="1" dirty="0">
                <a:solidFill>
                  <a:schemeClr val="tx1"/>
                </a:solidFill>
              </a:rPr>
            </a:br>
            <a:r>
              <a:rPr lang="en-US" sz="2800" b="1" dirty="0">
                <a:solidFill>
                  <a:schemeClr val="tx1"/>
                </a:solidFill>
              </a:rPr>
              <a:t>Edgewood</a:t>
            </a:r>
          </a:p>
        </p:txBody>
      </p:sp>
      <p:sp>
        <p:nvSpPr>
          <p:cNvPr id="3" name="Content Placeholder 2"/>
          <p:cNvSpPr>
            <a:spLocks noGrp="1"/>
          </p:cNvSpPr>
          <p:nvPr>
            <p:ph idx="1"/>
          </p:nvPr>
        </p:nvSpPr>
        <p:spPr>
          <a:xfrm>
            <a:off x="457200" y="1371600"/>
            <a:ext cx="8229600" cy="5181600"/>
          </a:xfrm>
        </p:spPr>
        <p:style>
          <a:lnRef idx="1">
            <a:schemeClr val="accent1"/>
          </a:lnRef>
          <a:fillRef idx="2">
            <a:schemeClr val="accent1"/>
          </a:fillRef>
          <a:effectRef idx="1">
            <a:schemeClr val="accent1"/>
          </a:effectRef>
          <a:fontRef idx="minor">
            <a:schemeClr val="dk1"/>
          </a:fontRef>
        </p:style>
        <p:txBody>
          <a:bodyPr>
            <a:normAutofit/>
          </a:bodyPr>
          <a:lstStyle/>
          <a:p>
            <a:r>
              <a:rPr lang="en-US" sz="1800" b="1" dirty="0">
                <a:solidFill>
                  <a:schemeClr val="tx1"/>
                </a:solidFill>
              </a:rPr>
              <a:t>Contract with BHRS to provide intensive, </a:t>
            </a:r>
            <a:r>
              <a:rPr lang="en-US" sz="1800" b="1" u="sng" dirty="0">
                <a:solidFill>
                  <a:schemeClr val="tx1"/>
                </a:solidFill>
              </a:rPr>
              <a:t>Assertive Community Treatment (Wrap-Around Model) </a:t>
            </a:r>
            <a:r>
              <a:rPr lang="en-US" sz="1800" b="1" dirty="0">
                <a:solidFill>
                  <a:schemeClr val="tx1"/>
                </a:solidFill>
              </a:rPr>
              <a:t>to a maximum of 50 BHRS TAY clients</a:t>
            </a:r>
          </a:p>
          <a:p>
            <a:r>
              <a:rPr lang="en-US" sz="1800" b="1" u="sng" dirty="0">
                <a:solidFill>
                  <a:schemeClr val="tx1"/>
                </a:solidFill>
              </a:rPr>
              <a:t>Eligibility</a:t>
            </a:r>
            <a:r>
              <a:rPr lang="en-US" sz="1800" b="1" dirty="0">
                <a:solidFill>
                  <a:schemeClr val="tx1"/>
                </a:solidFill>
              </a:rPr>
              <a:t> determined through the YTAC committee, or by close review and consideration by key TAY Managers, Supervisors, and Stakeholders</a:t>
            </a:r>
          </a:p>
          <a:p>
            <a:endParaRPr lang="en-US" sz="1800" b="1" dirty="0">
              <a:solidFill>
                <a:schemeClr val="tx1"/>
              </a:solidFill>
            </a:endParaRPr>
          </a:p>
          <a:p>
            <a:r>
              <a:rPr lang="en-US" sz="1800" b="1" u="sng" dirty="0">
                <a:solidFill>
                  <a:schemeClr val="tx1"/>
                </a:solidFill>
              </a:rPr>
              <a:t>TAY ages 17-25 and resident of San Mateo County</a:t>
            </a:r>
          </a:p>
          <a:p>
            <a:r>
              <a:rPr lang="en-US" sz="1800" b="1" dirty="0">
                <a:solidFill>
                  <a:schemeClr val="tx1"/>
                </a:solidFill>
              </a:rPr>
              <a:t>Meets criteria for </a:t>
            </a:r>
            <a:r>
              <a:rPr lang="en-US" sz="1800" b="1" u="sng" dirty="0">
                <a:solidFill>
                  <a:schemeClr val="tx1"/>
                </a:solidFill>
              </a:rPr>
              <a:t>SMI</a:t>
            </a:r>
          </a:p>
          <a:p>
            <a:r>
              <a:rPr lang="en-US" sz="1800" b="1" u="sng" dirty="0">
                <a:solidFill>
                  <a:schemeClr val="tx1"/>
                </a:solidFill>
              </a:rPr>
              <a:t>Willing to participate in the program</a:t>
            </a:r>
          </a:p>
          <a:p>
            <a:r>
              <a:rPr lang="en-US" sz="1800" b="1" u="sng" dirty="0">
                <a:solidFill>
                  <a:schemeClr val="tx1"/>
                </a:solidFill>
              </a:rPr>
              <a:t>+  2 or more of the following</a:t>
            </a:r>
            <a:r>
              <a:rPr lang="en-US" sz="1800" b="1" dirty="0">
                <a:solidFill>
                  <a:schemeClr val="tx1"/>
                </a:solidFill>
              </a:rPr>
              <a:t>:  Multiple PES visits in the last two years;  Multiple inpatient hospitalizations with extended visits in the last two years;  Co-occurring Disorder (alcohol/substance, cognitive impairments, physical health);  Homeless or currently at risk of homelessness;  Exiting School-Based IEP/Mental Health Services;  Stepping down from a higher level of care (residential, IMD, Jail, YSC);  AB 12/non-minor dependent</a:t>
            </a:r>
          </a:p>
          <a:p>
            <a:endParaRPr lang="en-US" sz="1800" b="1" dirty="0">
              <a:solidFill>
                <a:schemeClr val="tx1"/>
              </a:solidFill>
            </a:endParaRPr>
          </a:p>
          <a:p>
            <a:endParaRPr lang="en-US" sz="1800" b="1" dirty="0">
              <a:solidFill>
                <a:schemeClr val="tx1"/>
              </a:solidFill>
            </a:endParaRPr>
          </a:p>
        </p:txBody>
      </p:sp>
    </p:spTree>
    <p:extLst>
      <p:ext uri="{BB962C8B-B14F-4D97-AF65-F5344CB8AC3E}">
        <p14:creationId xmlns:p14="http://schemas.microsoft.com/office/powerpoint/2010/main" val="2800891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US" sz="3600" b="1" i="1" dirty="0">
                <a:solidFill>
                  <a:schemeClr val="tx1"/>
                </a:solidFill>
              </a:rPr>
              <a:t>Contact</a:t>
            </a: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marL="0" indent="0">
              <a:buNone/>
            </a:pPr>
            <a:r>
              <a:rPr lang="en-US" sz="2400" b="1" dirty="0"/>
              <a:t>FOR TAY REFERRAL FORM, QUESTIONS,  and CONSULTATION</a:t>
            </a:r>
          </a:p>
          <a:p>
            <a:endParaRPr lang="en-US" sz="2400" b="1" dirty="0"/>
          </a:p>
          <a:p>
            <a:endParaRPr lang="en-US" sz="2400" b="1" dirty="0"/>
          </a:p>
          <a:p>
            <a:pPr marL="0" indent="0">
              <a:buNone/>
            </a:pPr>
            <a:r>
              <a:rPr lang="en-US" sz="2400" b="1" dirty="0"/>
              <a:t>JASON KIMBROUGH @ 599-1071</a:t>
            </a:r>
          </a:p>
          <a:p>
            <a:pPr marL="0" indent="0">
              <a:buNone/>
            </a:pPr>
            <a:r>
              <a:rPr lang="en-US" sz="2400" b="1" dirty="0"/>
              <a:t>FAX 368-4001</a:t>
            </a:r>
          </a:p>
          <a:p>
            <a:pPr marL="0" indent="0">
              <a:buNone/>
            </a:pPr>
            <a:r>
              <a:rPr lang="en-US" sz="2400" dirty="0">
                <a:hlinkClick r:id="rId2"/>
              </a:rPr>
              <a:t>JKIMBROUGH@SMCGOV.ORG</a:t>
            </a:r>
            <a:endParaRPr lang="en-US" sz="2400" dirty="0"/>
          </a:p>
          <a:p>
            <a:pPr marL="0" indent="0">
              <a:buNone/>
            </a:pPr>
            <a:endParaRPr lang="en-US" dirty="0"/>
          </a:p>
        </p:txBody>
      </p:sp>
    </p:spTree>
    <p:extLst>
      <p:ext uri="{BB962C8B-B14F-4D97-AF65-F5344CB8AC3E}">
        <p14:creationId xmlns:p14="http://schemas.microsoft.com/office/powerpoint/2010/main" val="272777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2133600"/>
          </a:xfrm>
        </p:spPr>
        <p:style>
          <a:lnRef idx="2">
            <a:schemeClr val="dk1"/>
          </a:lnRef>
          <a:fillRef idx="1">
            <a:schemeClr val="lt1"/>
          </a:fillRef>
          <a:effectRef idx="0">
            <a:schemeClr val="dk1"/>
          </a:effectRef>
          <a:fontRef idx="minor">
            <a:schemeClr val="dk1"/>
          </a:fontRef>
        </p:style>
        <p:txBody>
          <a:bodyPr>
            <a:normAutofit/>
          </a:bodyPr>
          <a:lstStyle/>
          <a:p>
            <a:r>
              <a:rPr lang="en-US" sz="2400" b="1" dirty="0"/>
              <a:t>“</a:t>
            </a:r>
            <a:r>
              <a:rPr lang="en-US" sz="2200" b="1" dirty="0">
                <a:solidFill>
                  <a:schemeClr val="tx1"/>
                </a:solidFill>
              </a:rPr>
              <a:t>Too Old, Too Young”  - 1993 report commissioned by the </a:t>
            </a:r>
            <a:r>
              <a:rPr lang="en-US" sz="2200" b="1" dirty="0" err="1">
                <a:solidFill>
                  <a:schemeClr val="tx1"/>
                </a:solidFill>
              </a:rPr>
              <a:t>Zellerbach</a:t>
            </a:r>
            <a:r>
              <a:rPr lang="en-US" sz="2200" b="1" dirty="0">
                <a:solidFill>
                  <a:schemeClr val="tx1"/>
                </a:solidFill>
              </a:rPr>
              <a:t> Foundation</a:t>
            </a:r>
            <a:br>
              <a:rPr lang="en-US" sz="2200" b="1" dirty="0">
                <a:solidFill>
                  <a:schemeClr val="tx1"/>
                </a:solidFill>
              </a:rPr>
            </a:br>
            <a:r>
              <a:rPr lang="en-US" sz="2200" b="1" dirty="0">
                <a:solidFill>
                  <a:schemeClr val="tx1"/>
                </a:solidFill>
              </a:rPr>
              <a:t>“youth aged 18-22 are falling between the cracks of the child and adult mental health systems;  and this is a time when they need even more help than before “</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933700" y="2666999"/>
            <a:ext cx="3276600" cy="3429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2455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b="1" dirty="0">
                <a:solidFill>
                  <a:schemeClr val="tx1"/>
                </a:solidFill>
              </a:rPr>
              <a:t>Transitional Age Youth</a:t>
            </a:r>
          </a:p>
        </p:txBody>
      </p:sp>
      <p:sp>
        <p:nvSpPr>
          <p:cNvPr id="3" name="Content Placeholder 2"/>
          <p:cNvSpPr>
            <a:spLocks noGrp="1"/>
          </p:cNvSpPr>
          <p:nvPr>
            <p:ph idx="1"/>
          </p:nvPr>
        </p:nvSpPr>
        <p:spPr>
          <a:xfrm>
            <a:off x="457200" y="1447800"/>
            <a:ext cx="8229600" cy="4953000"/>
          </a:xfrm>
        </p:spPr>
        <p:txBody>
          <a:bodyPr/>
          <a:lstStyle/>
          <a:p>
            <a:r>
              <a:rPr lang="en-US" b="1" dirty="0">
                <a:solidFill>
                  <a:schemeClr val="tx1"/>
                </a:solidFill>
              </a:rPr>
              <a:t>17-25 Years of Age</a:t>
            </a:r>
          </a:p>
          <a:p>
            <a:endParaRPr lang="en-US" dirty="0"/>
          </a:p>
          <a:p>
            <a:endParaRPr lang="en-US" dirty="0"/>
          </a:p>
          <a:p>
            <a:endParaRPr lang="en-US" dirty="0"/>
          </a:p>
          <a:p>
            <a:endParaRPr lang="en-US" dirty="0"/>
          </a:p>
          <a:p>
            <a:endParaRPr lang="en-US" dirty="0"/>
          </a:p>
          <a:p>
            <a:endParaRPr lang="en-US" dirty="0"/>
          </a:p>
        </p:txBody>
      </p:sp>
      <p:pic>
        <p:nvPicPr>
          <p:cNvPr id="2050" name="Picture 2" descr="C:\Users\jkimbr\Desktop\pic6.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163" y="1924318"/>
            <a:ext cx="7620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65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en-US" b="1" dirty="0">
                <a:solidFill>
                  <a:schemeClr val="tx1"/>
                </a:solidFill>
              </a:rPr>
              <a:t>County-Wide Specialty Program</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1600200"/>
            <a:ext cx="4953000" cy="472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Diagram 4"/>
          <p:cNvGraphicFramePr/>
          <p:nvPr>
            <p:extLst>
              <p:ext uri="{D42A27DB-BD31-4B8C-83A1-F6EECF244321}">
                <p14:modId xmlns:p14="http://schemas.microsoft.com/office/powerpoint/2010/main" val="3241584963"/>
              </p:ext>
            </p:extLst>
          </p:nvPr>
        </p:nvGraphicFramePr>
        <p:xfrm>
          <a:off x="5943600" y="4419600"/>
          <a:ext cx="2286000" cy="1631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558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b="1" dirty="0">
                <a:solidFill>
                  <a:schemeClr val="tx1"/>
                </a:solidFill>
              </a:rPr>
              <a:t>Youth to Adult Transition Program Facts</a:t>
            </a:r>
          </a:p>
        </p:txBody>
      </p:sp>
      <p:sp>
        <p:nvSpPr>
          <p:cNvPr id="3" name="Content Placeholder 2"/>
          <p:cNvSpPr>
            <a:spLocks noGrp="1"/>
          </p:cNvSpPr>
          <p:nvPr>
            <p:ph idx="1"/>
          </p:nvPr>
        </p:nvSpPr>
        <p:spPr>
          <a:xfrm>
            <a:off x="457200" y="1600200"/>
            <a:ext cx="8305800" cy="5105400"/>
          </a:xfrm>
        </p:spPr>
        <p:txBody>
          <a:bodyPr>
            <a:noAutofit/>
          </a:bodyPr>
          <a:lstStyle/>
          <a:p>
            <a:pPr marL="0" indent="0">
              <a:buNone/>
            </a:pPr>
            <a:r>
              <a:rPr lang="en-US" sz="2000" b="1" dirty="0">
                <a:solidFill>
                  <a:schemeClr val="tx1"/>
                </a:solidFill>
              </a:rPr>
              <a:t>- Program often referred to as “YTAC” which stands for Youth Transition Assessment Committee (committee established in 1992, prior to the formation of the actual program, to ensure the review and transition of youth to the adult system of care).  Committee members included various providers/supervisors, contractors, community providers, and stakeholders </a:t>
            </a:r>
          </a:p>
          <a:p>
            <a:pPr>
              <a:buFontTx/>
              <a:buChar char="-"/>
            </a:pPr>
            <a:r>
              <a:rPr lang="en-US" sz="2000" b="1" dirty="0">
                <a:solidFill>
                  <a:schemeClr val="tx1"/>
                </a:solidFill>
              </a:rPr>
              <a:t>First “Transitional Clinician/Case Manager”  established part-time in 1993 (Linda </a:t>
            </a:r>
            <a:r>
              <a:rPr lang="en-US" sz="2000" b="1" dirty="0" err="1">
                <a:solidFill>
                  <a:schemeClr val="tx1"/>
                </a:solidFill>
              </a:rPr>
              <a:t>Simonsen</a:t>
            </a:r>
            <a:r>
              <a:rPr lang="en-US" sz="2000" b="1" dirty="0">
                <a:solidFill>
                  <a:schemeClr val="tx1"/>
                </a:solidFill>
              </a:rPr>
              <a:t>, LCSW)</a:t>
            </a:r>
          </a:p>
          <a:p>
            <a:pPr>
              <a:buFontTx/>
              <a:buChar char="-"/>
            </a:pPr>
            <a:endParaRPr lang="en-US" sz="2000" b="1" dirty="0">
              <a:solidFill>
                <a:schemeClr val="tx1"/>
              </a:solidFill>
            </a:endParaRPr>
          </a:p>
          <a:p>
            <a:pPr>
              <a:buFontTx/>
              <a:buChar char="-"/>
            </a:pPr>
            <a:r>
              <a:rPr lang="en-US" sz="2000" b="1" dirty="0">
                <a:solidFill>
                  <a:schemeClr val="tx1"/>
                </a:solidFill>
              </a:rPr>
              <a:t>Additional program expansion 1994-1998;  and the program name became synonymous with “YTAC”</a:t>
            </a:r>
          </a:p>
          <a:p>
            <a:pPr>
              <a:buFontTx/>
              <a:buChar char="-"/>
            </a:pPr>
            <a:endParaRPr lang="en-US" sz="2000" b="1" dirty="0">
              <a:solidFill>
                <a:schemeClr val="tx1"/>
              </a:solidFill>
            </a:endParaRPr>
          </a:p>
          <a:p>
            <a:pPr>
              <a:buFontTx/>
              <a:buChar char="-"/>
            </a:pPr>
            <a:r>
              <a:rPr lang="en-US" sz="2000" b="1" dirty="0">
                <a:solidFill>
                  <a:schemeClr val="tx1"/>
                </a:solidFill>
              </a:rPr>
              <a:t>Significant program expansions from 2014 to present thanks to Measure A and MHSA funding</a:t>
            </a:r>
          </a:p>
          <a:p>
            <a:pPr>
              <a:buFontTx/>
              <a:buChar char="-"/>
            </a:pPr>
            <a:endParaRPr lang="en-US" sz="2000" b="1" dirty="0"/>
          </a:p>
        </p:txBody>
      </p:sp>
    </p:spTree>
    <p:extLst>
      <p:ext uri="{BB962C8B-B14F-4D97-AF65-F5344CB8AC3E}">
        <p14:creationId xmlns:p14="http://schemas.microsoft.com/office/powerpoint/2010/main" val="237355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3200" b="1" dirty="0">
                <a:solidFill>
                  <a:schemeClr val="tx1"/>
                </a:solidFill>
              </a:rPr>
              <a:t>Services Offered by the BHRS Youth to Adult Transition Program</a:t>
            </a: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US" sz="2000" b="1" u="sng" dirty="0">
                <a:solidFill>
                  <a:schemeClr val="tx1"/>
                </a:solidFill>
              </a:rPr>
              <a:t>Intensive Clinical Case Management</a:t>
            </a:r>
            <a:r>
              <a:rPr lang="en-US" sz="2000" b="1" dirty="0">
                <a:solidFill>
                  <a:schemeClr val="tx1"/>
                </a:solidFill>
              </a:rPr>
              <a:t>:  any combination of  Clinical Assessment, Treatment Planning, Care Coordination,  Individual/Family/Group Therapy, Targeted  Case Management, Linkage, Assertive Community Treatment,  and Consultation</a:t>
            </a:r>
          </a:p>
          <a:p>
            <a:r>
              <a:rPr lang="en-US" sz="2000" b="1" u="sng" dirty="0">
                <a:solidFill>
                  <a:schemeClr val="tx1"/>
                </a:solidFill>
              </a:rPr>
              <a:t>Face-to-Face contact with 18-22 year olds admitted to SMMC Psychiatric Emergency Services </a:t>
            </a:r>
            <a:r>
              <a:rPr lang="en-US" sz="2000" b="1" dirty="0">
                <a:solidFill>
                  <a:schemeClr val="tx1"/>
                </a:solidFill>
              </a:rPr>
              <a:t>( 7 days per week/ 9:30am – 6:30pm);  and subsequent linkage and/or follow-up care</a:t>
            </a:r>
          </a:p>
          <a:p>
            <a:r>
              <a:rPr lang="en-US" sz="2000" b="1" u="sng" dirty="0">
                <a:solidFill>
                  <a:schemeClr val="tx1"/>
                </a:solidFill>
              </a:rPr>
              <a:t>Caseload sizes ranging 20-25 </a:t>
            </a:r>
            <a:r>
              <a:rPr lang="en-US" sz="2000" b="1" dirty="0">
                <a:solidFill>
                  <a:schemeClr val="tx1"/>
                </a:solidFill>
              </a:rPr>
              <a:t>clients per clinician to ensure focused and intensive clinical care (research indicates approximately 15-20 clients per clinician as ideal)</a:t>
            </a:r>
          </a:p>
          <a:p>
            <a:r>
              <a:rPr lang="en-US" sz="2000" b="1" u="sng" dirty="0">
                <a:solidFill>
                  <a:schemeClr val="tx1"/>
                </a:solidFill>
              </a:rPr>
              <a:t>Peer and Family/Caregiver support </a:t>
            </a:r>
            <a:r>
              <a:rPr lang="en-US" sz="2000" b="1" dirty="0">
                <a:solidFill>
                  <a:schemeClr val="tx1"/>
                </a:solidFill>
              </a:rPr>
              <a:t>by Peer Support Workers with Lived Experience (positions funded for First Episode Psychosis support/services)</a:t>
            </a:r>
          </a:p>
          <a:p>
            <a:r>
              <a:rPr lang="en-US" sz="2000" b="1" u="sng" dirty="0">
                <a:solidFill>
                  <a:schemeClr val="tx1"/>
                </a:solidFill>
              </a:rPr>
              <a:t>Socialization Groups and Outings </a:t>
            </a:r>
            <a:r>
              <a:rPr lang="en-US" sz="2000" b="1" dirty="0">
                <a:solidFill>
                  <a:schemeClr val="tx1"/>
                </a:solidFill>
              </a:rPr>
              <a:t>(funded by MHSA grant)</a:t>
            </a:r>
          </a:p>
          <a:p>
            <a:endParaRPr lang="en-US" sz="2000" b="1" dirty="0"/>
          </a:p>
          <a:p>
            <a:pPr marL="0" indent="0">
              <a:buNone/>
            </a:pPr>
            <a:endParaRPr lang="en-US" sz="1800" b="1" dirty="0"/>
          </a:p>
          <a:p>
            <a:endParaRPr lang="en-US" sz="1800" dirty="0"/>
          </a:p>
          <a:p>
            <a:pPr marL="0" indent="0">
              <a:buNone/>
            </a:pPr>
            <a:endParaRPr lang="en-US" sz="1800" dirty="0"/>
          </a:p>
        </p:txBody>
      </p:sp>
    </p:spTree>
    <p:extLst>
      <p:ext uri="{BB962C8B-B14F-4D97-AF65-F5344CB8AC3E}">
        <p14:creationId xmlns:p14="http://schemas.microsoft.com/office/powerpoint/2010/main" val="752352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414415785"/>
              </p:ext>
            </p:extLst>
          </p:nvPr>
        </p:nvGraphicFramePr>
        <p:xfrm>
          <a:off x="609600" y="2362200"/>
          <a:ext cx="4606834"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Placeholder 4"/>
          <p:cNvPicPr>
            <a:picLocks noGrp="1" noChangeAspect="1"/>
          </p:cNvPicPr>
          <p:nvPr>
            <p:ph type="pic" idx="1"/>
          </p:nvPr>
        </p:nvPicPr>
        <p:blipFill rotWithShape="1">
          <a:blip r:embed="rId7" cstate="print">
            <a:extLst>
              <a:ext uri="{28A0092B-C50C-407E-A947-70E740481C1C}">
                <a14:useLocalDpi xmlns:a14="http://schemas.microsoft.com/office/drawing/2010/main" val="0"/>
              </a:ext>
            </a:extLst>
          </a:blip>
          <a:srcRect l="11209" t="12158" r="9342" b="10748"/>
          <a:stretch/>
        </p:blipFill>
        <p:spPr>
          <a:xfrm>
            <a:off x="609600" y="152400"/>
            <a:ext cx="3089857" cy="2286000"/>
          </a:xfrm>
          <a:prstGeom prst="rect">
            <a:avLst/>
          </a:prstGeom>
          <a:ln>
            <a:solidFill>
              <a:srgbClr val="000000"/>
            </a:solidFill>
          </a:ln>
          <a:effectLst>
            <a:softEdge rad="31750"/>
          </a:effectLst>
        </p:spPr>
      </p:pic>
      <p:sp>
        <p:nvSpPr>
          <p:cNvPr id="4" name="Text Placeholder 3"/>
          <p:cNvSpPr>
            <a:spLocks noGrp="1"/>
          </p:cNvSpPr>
          <p:nvPr>
            <p:ph type="body" sz="half" idx="2"/>
          </p:nvPr>
        </p:nvSpPr>
        <p:spPr>
          <a:xfrm>
            <a:off x="762000" y="4343400"/>
            <a:ext cx="4267200" cy="2057400"/>
          </a:xfrm>
        </p:spPr>
        <p:txBody>
          <a:bodyPr>
            <a:noAutofit/>
          </a:bodyPr>
          <a:lstStyle/>
          <a:p>
            <a:r>
              <a:rPr lang="en-US" sz="2400" b="1" dirty="0"/>
              <a:t>727 Shasta Street</a:t>
            </a:r>
          </a:p>
          <a:p>
            <a:r>
              <a:rPr lang="en-US" sz="2400" b="1" dirty="0"/>
              <a:t>Redwood City, CA  94063</a:t>
            </a:r>
          </a:p>
          <a:p>
            <a:r>
              <a:rPr lang="en-US" sz="2400" b="1" dirty="0"/>
              <a:t>599-1033             Fax  368-4001</a:t>
            </a:r>
          </a:p>
        </p:txBody>
      </p:sp>
      <p:pic>
        <p:nvPicPr>
          <p:cNvPr id="1026" name="Picture 2" descr="C:\Users\jkimbr\Desktop\Pic8.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0" y="1371600"/>
            <a:ext cx="34544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866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4000" b="1" dirty="0">
                <a:solidFill>
                  <a:schemeClr val="tx1"/>
                </a:solidFill>
              </a:rPr>
              <a:t>YTAC Program Staff</a:t>
            </a:r>
          </a:p>
        </p:txBody>
      </p:sp>
      <p:sp>
        <p:nvSpPr>
          <p:cNvPr id="3" name="Content Placeholder 2"/>
          <p:cNvSpPr>
            <a:spLocks noGrp="1"/>
          </p:cNvSpPr>
          <p:nvPr>
            <p:ph idx="1"/>
          </p:nvPr>
        </p:nvSpPr>
        <p:spPr bwMode="gray"/>
        <p:style>
          <a:lnRef idx="1">
            <a:schemeClr val="accent6"/>
          </a:lnRef>
          <a:fillRef idx="2">
            <a:schemeClr val="accent6"/>
          </a:fillRef>
          <a:effectRef idx="1">
            <a:schemeClr val="accent6"/>
          </a:effectRef>
          <a:fontRef idx="minor">
            <a:schemeClr val="dk1"/>
          </a:fontRef>
        </p:style>
        <p:txBody>
          <a:bodyPr>
            <a:normAutofit lnSpcReduction="10000"/>
          </a:bodyPr>
          <a:lstStyle/>
          <a:p>
            <a:r>
              <a:rPr lang="en-US" sz="1800" b="1" dirty="0"/>
              <a:t>Jason Kimbrough, LMFT  Unit Supervisor</a:t>
            </a:r>
          </a:p>
          <a:p>
            <a:r>
              <a:rPr lang="en-US" sz="1800" b="1" dirty="0"/>
              <a:t>Rosario Lopez, Admin/Med Office Support</a:t>
            </a:r>
          </a:p>
          <a:p>
            <a:r>
              <a:rPr lang="en-US" sz="1800" b="1" dirty="0"/>
              <a:t>Sonia </a:t>
            </a:r>
            <a:r>
              <a:rPr lang="en-US" sz="1800" b="1" dirty="0" err="1"/>
              <a:t>Dham</a:t>
            </a:r>
            <a:r>
              <a:rPr lang="en-US" sz="1800" b="1" dirty="0"/>
              <a:t>, Family Partner</a:t>
            </a:r>
          </a:p>
          <a:p>
            <a:r>
              <a:rPr lang="en-US" sz="1800" b="1" dirty="0" err="1"/>
              <a:t>Repeka</a:t>
            </a:r>
            <a:r>
              <a:rPr lang="en-US" sz="1800" b="1" dirty="0"/>
              <a:t> (“</a:t>
            </a:r>
            <a:r>
              <a:rPr lang="en-US" sz="1800" b="1" dirty="0" err="1"/>
              <a:t>Bexx</a:t>
            </a:r>
            <a:r>
              <a:rPr lang="en-US" sz="1800" b="1" dirty="0"/>
              <a:t>”) </a:t>
            </a:r>
            <a:r>
              <a:rPr lang="en-US" sz="1800" b="1" dirty="0" err="1"/>
              <a:t>To’omalati</a:t>
            </a:r>
            <a:r>
              <a:rPr lang="en-US" sz="1800" b="1" dirty="0"/>
              <a:t>, Peer Partner</a:t>
            </a:r>
          </a:p>
          <a:p>
            <a:r>
              <a:rPr lang="en-US" sz="1800" b="1" dirty="0" err="1"/>
              <a:t>Meliza</a:t>
            </a:r>
            <a:r>
              <a:rPr lang="en-US" sz="1800" b="1" dirty="0"/>
              <a:t> Sandoval, LMFT  Clinical Case Manager</a:t>
            </a:r>
          </a:p>
          <a:p>
            <a:r>
              <a:rPr lang="en-US" sz="1800" b="1" dirty="0"/>
              <a:t>Aaron Gonzalez, MFTI  Clinical Case Manager</a:t>
            </a:r>
          </a:p>
          <a:p>
            <a:r>
              <a:rPr lang="en-US" sz="1800" b="1" dirty="0"/>
              <a:t>Natalie Breen, LCSW  Clinical Case Manager</a:t>
            </a:r>
          </a:p>
          <a:p>
            <a:r>
              <a:rPr lang="en-US" sz="1800" b="1" dirty="0"/>
              <a:t>Gustavo Beltran, LCSW  Clinical Case Manager</a:t>
            </a:r>
          </a:p>
          <a:p>
            <a:r>
              <a:rPr lang="en-US" sz="1800" b="1" dirty="0"/>
              <a:t>Sharzad Kaviani, LMFT Clinical Case Manager</a:t>
            </a:r>
          </a:p>
          <a:p>
            <a:r>
              <a:rPr lang="en-US" sz="1800" b="1" dirty="0"/>
              <a:t>Glencora King, MFTI Clinical Case Manager</a:t>
            </a:r>
          </a:p>
          <a:p>
            <a:r>
              <a:rPr lang="en-US" sz="1800" b="1" dirty="0"/>
              <a:t>Mark Mosely, AOD Case Manager/Assessment Specialist</a:t>
            </a:r>
          </a:p>
          <a:p>
            <a:r>
              <a:rPr lang="en-US" sz="1800" b="1" dirty="0"/>
              <a:t>Maria Tan, Occupational Therapist</a:t>
            </a:r>
          </a:p>
          <a:p>
            <a:r>
              <a:rPr lang="en-US" sz="1800" b="1" dirty="0"/>
              <a:t>Dr. Patti Lee, MD  Psychiatrist</a:t>
            </a:r>
          </a:p>
          <a:p>
            <a:r>
              <a:rPr lang="en-US" sz="1800" b="1" dirty="0"/>
              <a:t>Dr. </a:t>
            </a:r>
            <a:r>
              <a:rPr lang="en-US" sz="1800" b="1" dirty="0" err="1"/>
              <a:t>Rashmi</a:t>
            </a:r>
            <a:r>
              <a:rPr lang="en-US" sz="1800" b="1" dirty="0"/>
              <a:t> </a:t>
            </a:r>
            <a:r>
              <a:rPr lang="en-US" sz="1800" b="1" dirty="0" err="1"/>
              <a:t>Garg</a:t>
            </a:r>
            <a:r>
              <a:rPr lang="en-US" sz="1800" b="1" dirty="0"/>
              <a:t>, MD  Psychiatrist                                   </a:t>
            </a:r>
          </a:p>
          <a:p>
            <a:endParaRPr lang="en-US" sz="1800" dirty="0"/>
          </a:p>
          <a:p>
            <a:endParaRPr lang="en-US" sz="1800" dirty="0"/>
          </a:p>
          <a:p>
            <a:pPr marL="0" indent="0">
              <a:buNone/>
            </a:pPr>
            <a:endParaRPr lang="en-US" sz="1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04800"/>
            <a:ext cx="151196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21257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en-US" dirty="0"/>
              <a:t>                                    </a:t>
            </a:r>
            <a:r>
              <a:rPr lang="en-US" sz="2400" b="1" i="1" dirty="0">
                <a:solidFill>
                  <a:schemeClr val="tx1"/>
                </a:solidFill>
              </a:rPr>
              <a:t>BHRS Youth to Adult </a:t>
            </a:r>
          </a:p>
        </p:txBody>
      </p:sp>
      <p:sp>
        <p:nvSpPr>
          <p:cNvPr id="3" name="Content Placeholder 2"/>
          <p:cNvSpPr>
            <a:spLocks noGrp="1"/>
          </p:cNvSpPr>
          <p:nvPr>
            <p:ph idx="1"/>
          </p:nvPr>
        </p:nvSpPr>
        <p:spPr>
          <a:xfrm>
            <a:off x="457200" y="2209800"/>
            <a:ext cx="8229600" cy="3916363"/>
          </a:xfrm>
        </p:spPr>
        <p:style>
          <a:lnRef idx="3">
            <a:schemeClr val="lt1"/>
          </a:lnRef>
          <a:fillRef idx="1">
            <a:schemeClr val="accent5"/>
          </a:fillRef>
          <a:effectRef idx="1">
            <a:schemeClr val="accent5"/>
          </a:effectRef>
          <a:fontRef idx="minor">
            <a:schemeClr val="lt1"/>
          </a:fontRef>
        </p:style>
        <p:txBody>
          <a:bodyPr>
            <a:normAutofit/>
          </a:bodyPr>
          <a:lstStyle/>
          <a:p>
            <a:r>
              <a:rPr lang="en-US" b="1" dirty="0">
                <a:solidFill>
                  <a:schemeClr val="tx1"/>
                </a:solidFill>
              </a:rPr>
              <a:t>Age 17-25 years</a:t>
            </a:r>
          </a:p>
          <a:p>
            <a:r>
              <a:rPr lang="en-US" b="1" dirty="0">
                <a:solidFill>
                  <a:schemeClr val="tx1"/>
                </a:solidFill>
              </a:rPr>
              <a:t>Resident of San Mateo County</a:t>
            </a:r>
          </a:p>
          <a:p>
            <a:r>
              <a:rPr lang="en-US" b="1" dirty="0">
                <a:solidFill>
                  <a:schemeClr val="tx1"/>
                </a:solidFill>
              </a:rPr>
              <a:t>Meet SMI criteria </a:t>
            </a:r>
          </a:p>
          <a:p>
            <a:r>
              <a:rPr lang="en-US" b="1" dirty="0">
                <a:solidFill>
                  <a:schemeClr val="tx1"/>
                </a:solidFill>
              </a:rPr>
              <a:t>Willing to participate in services</a:t>
            </a:r>
          </a:p>
          <a:p>
            <a:r>
              <a:rPr lang="en-US" b="1" dirty="0">
                <a:solidFill>
                  <a:schemeClr val="tx1"/>
                </a:solidFill>
              </a:rPr>
              <a:t>Receives </a:t>
            </a:r>
            <a:r>
              <a:rPr lang="en-US" b="1" dirty="0" err="1">
                <a:solidFill>
                  <a:schemeClr val="tx1"/>
                </a:solidFill>
              </a:rPr>
              <a:t>Medi</a:t>
            </a:r>
            <a:r>
              <a:rPr lang="en-US" b="1" dirty="0">
                <a:solidFill>
                  <a:schemeClr val="tx1"/>
                </a:solidFill>
              </a:rPr>
              <a:t>-Cal or is </a:t>
            </a:r>
            <a:r>
              <a:rPr lang="en-US" b="1" dirty="0" err="1">
                <a:solidFill>
                  <a:schemeClr val="tx1"/>
                </a:solidFill>
              </a:rPr>
              <a:t>Medi</a:t>
            </a:r>
            <a:r>
              <a:rPr lang="en-US" b="1" dirty="0">
                <a:solidFill>
                  <a:schemeClr val="tx1"/>
                </a:solidFill>
              </a:rPr>
              <a:t>-Cal Eligible</a:t>
            </a:r>
          </a:p>
          <a:p>
            <a:endParaRPr lang="en-US" sz="2400" dirty="0"/>
          </a:p>
        </p:txBody>
      </p:sp>
      <p:pic>
        <p:nvPicPr>
          <p:cNvPr id="2051" name="Picture 3" descr="C:\Users\jkimbr\Desktop\Pic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81000"/>
            <a:ext cx="3556381"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98380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953</Words>
  <Application>Microsoft Office PowerPoint</Application>
  <PresentationFormat>On-screen Show (4:3)</PresentationFormat>
  <Paragraphs>113</Paragraphs>
  <Slides>14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Book Antiqua</vt:lpstr>
      <vt:lpstr>Calibri</vt:lpstr>
      <vt:lpstr>Century Gothic</vt:lpstr>
      <vt:lpstr>Custom Design</vt:lpstr>
      <vt:lpstr>Apothecary</vt:lpstr>
      <vt:lpstr>Youth to Adult Transition Program</vt:lpstr>
      <vt:lpstr>“Too Old, Too Young”  - 1993 report commissioned by the Zellerbach Foundation “youth aged 18-22 are falling between the cracks of the child and adult mental health systems;  and this is a time when they need even more help than before “</vt:lpstr>
      <vt:lpstr>Transitional Age Youth</vt:lpstr>
      <vt:lpstr>County-Wide Specialty Program</vt:lpstr>
      <vt:lpstr>Youth to Adult Transition Program Facts</vt:lpstr>
      <vt:lpstr>Services Offered by the BHRS Youth to Adult Transition Program</vt:lpstr>
      <vt:lpstr>PowerPoint Presentation</vt:lpstr>
      <vt:lpstr>YTAC Program Staff</vt:lpstr>
      <vt:lpstr>                                    BHRS Youth to Adult </vt:lpstr>
      <vt:lpstr>Sources</vt:lpstr>
      <vt:lpstr>San Mateo County  TAY  System of Care </vt:lpstr>
      <vt:lpstr>Referring for TAY Mental Health Services</vt:lpstr>
      <vt:lpstr>TAY Full Service Partnership Edgewood</vt:lpstr>
      <vt:lpstr>Contact</vt:lpstr>
    </vt:vector>
  </TitlesOfParts>
  <Company>County of San Mateo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to Adult Transition Program</dc:title>
  <dc:creator>Jason Kimbrough</dc:creator>
  <cp:lastModifiedBy>Lauren Mascarenhas</cp:lastModifiedBy>
  <cp:revision>62</cp:revision>
  <dcterms:created xsi:type="dcterms:W3CDTF">2017-06-28T23:42:38Z</dcterms:created>
  <dcterms:modified xsi:type="dcterms:W3CDTF">2018-04-27T17:30:53Z</dcterms:modified>
</cp:coreProperties>
</file>