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564" r:id="rId1"/>
  </p:sldMasterIdLst>
  <p:notesMasterIdLst>
    <p:notesMasterId r:id="rId16"/>
  </p:notesMasterIdLst>
  <p:handoutMasterIdLst>
    <p:handoutMasterId r:id="rId17"/>
  </p:handoutMasterIdLst>
  <p:sldIdLst>
    <p:sldId id="368" r:id="rId2"/>
    <p:sldId id="382" r:id="rId3"/>
    <p:sldId id="435" r:id="rId4"/>
    <p:sldId id="412" r:id="rId5"/>
    <p:sldId id="433" r:id="rId6"/>
    <p:sldId id="393" r:id="rId7"/>
    <p:sldId id="434" r:id="rId8"/>
    <p:sldId id="411" r:id="rId9"/>
    <p:sldId id="436" r:id="rId10"/>
    <p:sldId id="418" r:id="rId11"/>
    <p:sldId id="419" r:id="rId12"/>
    <p:sldId id="420" r:id="rId13"/>
    <p:sldId id="421" r:id="rId14"/>
    <p:sldId id="372" r:id="rId15"/>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1" autoAdjust="0"/>
    <p:restoredTop sz="81172" autoAdjust="0"/>
  </p:normalViewPr>
  <p:slideViewPr>
    <p:cSldViewPr snapToGrid="0" snapToObjects="1">
      <p:cViewPr varScale="1">
        <p:scale>
          <a:sx n="93" d="100"/>
          <a:sy n="93" d="100"/>
        </p:scale>
        <p:origin x="2160" y="84"/>
      </p:cViewPr>
      <p:guideLst>
        <p:guide orient="horz" pos="2160"/>
        <p:guide pos="2880"/>
      </p:guideLst>
    </p:cSldViewPr>
  </p:slideViewPr>
  <p:notesTextViewPr>
    <p:cViewPr>
      <p:scale>
        <a:sx n="3" d="2"/>
        <a:sy n="3" d="2"/>
      </p:scale>
      <p:origin x="0" y="0"/>
    </p:cViewPr>
  </p:notesTextViewPr>
  <p:sorterViewPr>
    <p:cViewPr>
      <p:scale>
        <a:sx n="80" d="100"/>
        <a:sy n="80" d="100"/>
      </p:scale>
      <p:origin x="0" y="3144"/>
    </p:cViewPr>
  </p:sorterViewPr>
  <p:notesViewPr>
    <p:cSldViewPr snapToGrid="0" snapToObjects="1">
      <p:cViewPr varScale="1">
        <p:scale>
          <a:sx n="60" d="100"/>
          <a:sy n="60" d="100"/>
        </p:scale>
        <p:origin x="-1704"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EAA4ECE-5945-4782-8054-813894E02D43}" type="datetimeFigureOut">
              <a:rPr lang="en-US" smtClean="0"/>
              <a:t>3/20/2019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64F00ED-672E-4915-A088-8501AAF91B78}" type="slidenum">
              <a:rPr lang="en-US" smtClean="0"/>
              <a:t>‹#›</a:t>
            </a:fld>
            <a:endParaRPr lang="en-US"/>
          </a:p>
        </p:txBody>
      </p:sp>
    </p:spTree>
    <p:extLst>
      <p:ext uri="{BB962C8B-B14F-4D97-AF65-F5344CB8AC3E}">
        <p14:creationId xmlns:p14="http://schemas.microsoft.com/office/powerpoint/2010/main" val="2147867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89120161-9944-094B-A559-4FC318389205}" type="datetimeFigureOut">
              <a:rPr lang="en-US" smtClean="0"/>
              <a:t>3/20/2019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D966388-7C38-F343-B220-AE84104AD1FA}" type="slidenum">
              <a:rPr lang="en-US" smtClean="0"/>
              <a:t>‹#›</a:t>
            </a:fld>
            <a:endParaRPr lang="en-US"/>
          </a:p>
        </p:txBody>
      </p:sp>
    </p:spTree>
    <p:extLst>
      <p:ext uri="{BB962C8B-B14F-4D97-AF65-F5344CB8AC3E}">
        <p14:creationId xmlns:p14="http://schemas.microsoft.com/office/powerpoint/2010/main" val="120668542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66388-7C38-F343-B220-AE84104AD1FA}" type="slidenum">
              <a:rPr lang="en-US" smtClean="0"/>
              <a:t>1</a:t>
            </a:fld>
            <a:endParaRPr lang="en-US"/>
          </a:p>
        </p:txBody>
      </p:sp>
    </p:spTree>
    <p:extLst>
      <p:ext uri="{BB962C8B-B14F-4D97-AF65-F5344CB8AC3E}">
        <p14:creationId xmlns:p14="http://schemas.microsoft.com/office/powerpoint/2010/main" val="10365685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66388-7C38-F343-B220-AE84104AD1FA}" type="slidenum">
              <a:rPr lang="en-US" smtClean="0"/>
              <a:t>7</a:t>
            </a:fld>
            <a:endParaRPr lang="en-US"/>
          </a:p>
        </p:txBody>
      </p:sp>
    </p:spTree>
    <p:extLst>
      <p:ext uri="{BB962C8B-B14F-4D97-AF65-F5344CB8AC3E}">
        <p14:creationId xmlns:p14="http://schemas.microsoft.com/office/powerpoint/2010/main" val="1420020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966388-7C38-F343-B220-AE84104AD1FA}" type="slidenum">
              <a:rPr lang="en-US" smtClean="0"/>
              <a:t>12</a:t>
            </a:fld>
            <a:endParaRPr lang="en-US"/>
          </a:p>
        </p:txBody>
      </p:sp>
    </p:spTree>
    <p:extLst>
      <p:ext uri="{BB962C8B-B14F-4D97-AF65-F5344CB8AC3E}">
        <p14:creationId xmlns:p14="http://schemas.microsoft.com/office/powerpoint/2010/main" val="4087573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966388-7C38-F343-B220-AE84104AD1FA}" type="slidenum">
              <a:rPr lang="en-US" smtClean="0"/>
              <a:t>14</a:t>
            </a:fld>
            <a:endParaRPr lang="en-US"/>
          </a:p>
        </p:txBody>
      </p:sp>
    </p:spTree>
    <p:extLst>
      <p:ext uri="{BB962C8B-B14F-4D97-AF65-F5344CB8AC3E}">
        <p14:creationId xmlns:p14="http://schemas.microsoft.com/office/powerpoint/2010/main" val="1707446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87AB33A-F225-394F-9427-2EABCA5098B1}" type="datetimeFigureOut">
              <a:rPr lang="en-US" smtClean="0"/>
              <a:t>3/20/2019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8237106-F2ED-405E-BC33-CC3CF426205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7AB33A-F225-394F-9427-2EABCA5098B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7AB33A-F225-394F-9427-2EABCA5098B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87AB33A-F225-394F-9427-2EABCA5098B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87AB33A-F225-394F-9427-2EABCA5098B1}" type="datetimeFigureOut">
              <a:rPr lang="en-US" smtClean="0"/>
              <a:t>3/20/2019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87AB33A-F225-394F-9427-2EABCA5098B1}"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87AB33A-F225-394F-9427-2EABCA5098B1}" type="datetimeFigureOut">
              <a:rPr lang="en-US" smtClean="0"/>
              <a:t>3/20/2019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87AB33A-F225-394F-9427-2EABCA5098B1}" type="datetimeFigureOut">
              <a:rPr lang="en-US" smtClean="0"/>
              <a:t>3/20/2019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AB33A-F225-394F-9427-2EABCA5098B1}" type="datetimeFigureOut">
              <a:rPr lang="en-US" smtClean="0"/>
              <a:t>3/20/2019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87AB33A-F225-394F-9427-2EABCA5098B1}"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C76938-B9CE-8D4C-BEF3-AE26DB811A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87AB33A-F225-394F-9427-2EABCA5098B1}" type="datetimeFigureOut">
              <a:rPr lang="en-US" smtClean="0"/>
              <a:t>3/20/2019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4C76938-B9CE-8D4C-BEF3-AE26DB811A10}"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7AB33A-F225-394F-9427-2EABCA5098B1}" type="datetimeFigureOut">
              <a:rPr lang="en-US" smtClean="0"/>
              <a:t>3/20/2019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C76938-B9CE-8D4C-BEF3-AE26DB811A10}"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65" r:id="rId1"/>
    <p:sldLayoutId id="2147484566" r:id="rId2"/>
    <p:sldLayoutId id="2147484567" r:id="rId3"/>
    <p:sldLayoutId id="2147484568" r:id="rId4"/>
    <p:sldLayoutId id="2147484569" r:id="rId5"/>
    <p:sldLayoutId id="2147484570" r:id="rId6"/>
    <p:sldLayoutId id="2147484571" r:id="rId7"/>
    <p:sldLayoutId id="2147484572" r:id="rId8"/>
    <p:sldLayoutId id="2147484573" r:id="rId9"/>
    <p:sldLayoutId id="2147484574" r:id="rId10"/>
    <p:sldLayoutId id="21474845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cabuslay@smcgov.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56632"/>
            <a:ext cx="9144000" cy="1801368"/>
          </a:xfrm>
          <a:prstGeom prst="rect">
            <a:avLst/>
          </a:prstGeom>
          <a:solidFill>
            <a:srgbClr val="174C8D">
              <a:alpha val="75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itle 2"/>
          <p:cNvSpPr>
            <a:spLocks noGrp="1"/>
          </p:cNvSpPr>
          <p:nvPr>
            <p:ph type="ctrTitle"/>
          </p:nvPr>
        </p:nvSpPr>
        <p:spPr>
          <a:xfrm>
            <a:off x="409353" y="1261234"/>
            <a:ext cx="8077200" cy="3005966"/>
          </a:xfrm>
        </p:spPr>
        <p:txBody>
          <a:bodyPr>
            <a:normAutofit fontScale="90000"/>
          </a:bodyPr>
          <a:lstStyle/>
          <a:p>
            <a:r>
              <a:rPr lang="en-US" dirty="0"/>
              <a:t>BHRS Community Health Promotion Unit Request for Proposal</a:t>
            </a:r>
            <a:br>
              <a:rPr lang="en-US" dirty="0"/>
            </a:br>
            <a:br>
              <a:rPr lang="en-US" dirty="0"/>
            </a:br>
            <a:r>
              <a:rPr lang="en-US" dirty="0"/>
              <a:t>Informational Meeting</a:t>
            </a:r>
          </a:p>
        </p:txBody>
      </p:sp>
      <p:sp>
        <p:nvSpPr>
          <p:cNvPr id="2" name="Subtitle 1"/>
          <p:cNvSpPr>
            <a:spLocks noGrp="1"/>
          </p:cNvSpPr>
          <p:nvPr>
            <p:ph type="subTitle" idx="1"/>
          </p:nvPr>
        </p:nvSpPr>
        <p:spPr>
          <a:xfrm>
            <a:off x="182526" y="5201944"/>
            <a:ext cx="5399124" cy="1499616"/>
          </a:xfrm>
        </p:spPr>
        <p:txBody>
          <a:bodyPr>
            <a:noAutofit/>
          </a:bodyPr>
          <a:lstStyle/>
          <a:p>
            <a:pPr algn="l"/>
            <a:r>
              <a:rPr lang="en-US" sz="1600" dirty="0"/>
              <a:t>Edith </a:t>
            </a:r>
            <a:r>
              <a:rPr lang="en-US" sz="1600" dirty="0" err="1"/>
              <a:t>Cabuslay</a:t>
            </a:r>
            <a:r>
              <a:rPr lang="en-US" sz="1600" dirty="0"/>
              <a:t>, MPH</a:t>
            </a:r>
          </a:p>
          <a:p>
            <a:pPr algn="l"/>
            <a:r>
              <a:rPr lang="en-US" sz="1600" dirty="0"/>
              <a:t>Community Health Promotion Unit, BHRS</a:t>
            </a:r>
          </a:p>
          <a:p>
            <a:pPr algn="l"/>
            <a:r>
              <a:rPr lang="en-US" sz="1600" dirty="0"/>
              <a:t>San Mateo County Health System</a:t>
            </a:r>
          </a:p>
          <a:p>
            <a:endParaRPr lang="en-US" sz="1600" dirty="0"/>
          </a:p>
          <a:p>
            <a:pPr algn="l"/>
            <a:r>
              <a:rPr lang="en-US" sz="1600" dirty="0"/>
              <a:t>January 20, 2017</a:t>
            </a:r>
          </a:p>
        </p:txBody>
      </p:sp>
      <p:pic>
        <p:nvPicPr>
          <p:cNvPr id="9" name="Picture 3" descr="image001">
            <a:extLst>
              <a:ext uri="{FF2B5EF4-FFF2-40B4-BE49-F238E27FC236}">
                <a16:creationId xmlns:a16="http://schemas.microsoft.com/office/drawing/2014/main" id="{AA271D16-DF3C-4AFD-89A8-A7F1056786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7218" y="6051425"/>
            <a:ext cx="2454595" cy="65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0982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038"/>
            <a:ext cx="8229600" cy="1143000"/>
          </a:xfrm>
        </p:spPr>
        <p:txBody>
          <a:bodyPr>
            <a:normAutofit/>
          </a:bodyPr>
          <a:lstStyle/>
          <a:p>
            <a:r>
              <a:rPr lang="en-US" dirty="0"/>
              <a:t>Cost to the County- Budget</a:t>
            </a:r>
          </a:p>
        </p:txBody>
      </p:sp>
      <p:sp>
        <p:nvSpPr>
          <p:cNvPr id="3" name="Content Placeholder 2"/>
          <p:cNvSpPr>
            <a:spLocks noGrp="1"/>
          </p:cNvSpPr>
          <p:nvPr>
            <p:ph idx="1"/>
          </p:nvPr>
        </p:nvSpPr>
        <p:spPr/>
        <p:txBody>
          <a:bodyPr>
            <a:normAutofit/>
          </a:bodyPr>
          <a:lstStyle/>
          <a:p>
            <a:r>
              <a:rPr lang="en-US" dirty="0"/>
              <a:t>What costs are included in the budget submitted?</a:t>
            </a:r>
          </a:p>
          <a:p>
            <a:r>
              <a:rPr lang="en-US" dirty="0"/>
              <a:t>Are there different costs depending on who within your organization may be completing a task?</a:t>
            </a:r>
          </a:p>
          <a:p>
            <a:r>
              <a:rPr lang="en-US" dirty="0"/>
              <a:t>Did you incorporate costs associated with travel, materials, etc. in providing direct training and/or technical assistance to AOD staff and/or community partners?</a:t>
            </a:r>
          </a:p>
        </p:txBody>
      </p:sp>
    </p:spTree>
    <p:extLst>
      <p:ext uri="{BB962C8B-B14F-4D97-AF65-F5344CB8AC3E}">
        <p14:creationId xmlns:p14="http://schemas.microsoft.com/office/powerpoint/2010/main" val="1590386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038"/>
            <a:ext cx="8229600" cy="1143000"/>
          </a:xfrm>
        </p:spPr>
        <p:txBody>
          <a:bodyPr>
            <a:normAutofit/>
          </a:bodyPr>
          <a:lstStyle/>
          <a:p>
            <a:r>
              <a:rPr lang="en-US" dirty="0"/>
              <a:t>References</a:t>
            </a:r>
          </a:p>
        </p:txBody>
      </p:sp>
      <p:sp>
        <p:nvSpPr>
          <p:cNvPr id="3" name="Content Placeholder 2"/>
          <p:cNvSpPr>
            <a:spLocks noGrp="1"/>
          </p:cNvSpPr>
          <p:nvPr>
            <p:ph idx="1"/>
          </p:nvPr>
        </p:nvSpPr>
        <p:spPr/>
        <p:txBody>
          <a:bodyPr>
            <a:normAutofit/>
          </a:bodyPr>
          <a:lstStyle/>
          <a:p>
            <a:r>
              <a:rPr lang="en-US" dirty="0"/>
              <a:t>List at least three business references for which you have recently provided similar services. Include contact names, titles, phone numbers and e-mail addresses for all references provided.</a:t>
            </a:r>
          </a:p>
          <a:p>
            <a:r>
              <a:rPr lang="en-US" dirty="0"/>
              <a:t>References should be diverse (for example from community agencies, County agencies, other counties, etc.)</a:t>
            </a:r>
          </a:p>
        </p:txBody>
      </p:sp>
    </p:spTree>
    <p:extLst>
      <p:ext uri="{BB962C8B-B14F-4D97-AF65-F5344CB8AC3E}">
        <p14:creationId xmlns:p14="http://schemas.microsoft.com/office/powerpoint/2010/main" val="173404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038"/>
            <a:ext cx="8229600" cy="1143000"/>
          </a:xfrm>
        </p:spPr>
        <p:txBody>
          <a:bodyPr>
            <a:normAutofit/>
          </a:bodyPr>
          <a:lstStyle/>
          <a:p>
            <a:r>
              <a:rPr lang="en-US" dirty="0"/>
              <a:t>Statement of Compliance</a:t>
            </a:r>
          </a:p>
        </p:txBody>
      </p:sp>
      <p:sp>
        <p:nvSpPr>
          <p:cNvPr id="3" name="Content Placeholder 2"/>
          <p:cNvSpPr>
            <a:spLocks noGrp="1"/>
          </p:cNvSpPr>
          <p:nvPr>
            <p:ph idx="1"/>
          </p:nvPr>
        </p:nvSpPr>
        <p:spPr/>
        <p:txBody>
          <a:bodyPr>
            <a:normAutofit fontScale="92500" lnSpcReduction="10000"/>
          </a:bodyPr>
          <a:lstStyle/>
          <a:p>
            <a:r>
              <a:rPr lang="en-US" dirty="0"/>
              <a:t>Each proposal must include a statement of the proposer’s commitment and ability to comply with each of the terms of the County’s standard contract, including but not limited to the following:</a:t>
            </a:r>
          </a:p>
          <a:p>
            <a:pPr marL="365760" lvl="1" indent="0">
              <a:buNone/>
            </a:pPr>
            <a:r>
              <a:rPr lang="en-US" dirty="0"/>
              <a:t>1) The County non-discrimination policy</a:t>
            </a:r>
          </a:p>
          <a:p>
            <a:pPr marL="365760" lvl="1" indent="0">
              <a:buNone/>
            </a:pPr>
            <a:r>
              <a:rPr lang="en-US" dirty="0"/>
              <a:t>2) The County equal employment opportunity requirements</a:t>
            </a:r>
          </a:p>
          <a:p>
            <a:pPr marL="365760" lvl="1" indent="0">
              <a:buNone/>
            </a:pPr>
            <a:r>
              <a:rPr lang="en-US" dirty="0"/>
              <a:t>3) County requirements regarding employee benefits</a:t>
            </a:r>
          </a:p>
          <a:p>
            <a:pPr marL="365760" lvl="1" indent="0">
              <a:buNone/>
            </a:pPr>
            <a:r>
              <a:rPr lang="en-US" dirty="0"/>
              <a:t>4) The County jury service pay ordinance</a:t>
            </a:r>
          </a:p>
          <a:p>
            <a:pPr marL="365760" lvl="1" indent="0">
              <a:buNone/>
            </a:pPr>
            <a:r>
              <a:rPr lang="en-US" dirty="0"/>
              <a:t>5) The hold harmless provision</a:t>
            </a:r>
          </a:p>
          <a:p>
            <a:pPr marL="365760" lvl="1" indent="0">
              <a:buNone/>
            </a:pPr>
            <a:r>
              <a:rPr lang="en-US" dirty="0"/>
              <a:t>6) County insurance requirements</a:t>
            </a:r>
          </a:p>
          <a:p>
            <a:pPr marL="365760" lvl="1" indent="0">
              <a:buNone/>
            </a:pPr>
            <a:r>
              <a:rPr lang="en-US" dirty="0"/>
              <a:t>7) The County Living Wage Ordinance</a:t>
            </a:r>
          </a:p>
          <a:p>
            <a:pPr marL="365760" lvl="1" indent="0">
              <a:buNone/>
            </a:pPr>
            <a:r>
              <a:rPr lang="en-US" dirty="0"/>
              <a:t>8) All other provisions of the standard contract</a:t>
            </a:r>
          </a:p>
        </p:txBody>
      </p:sp>
    </p:spTree>
    <p:extLst>
      <p:ext uri="{BB962C8B-B14F-4D97-AF65-F5344CB8AC3E}">
        <p14:creationId xmlns:p14="http://schemas.microsoft.com/office/powerpoint/2010/main" val="155734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038"/>
            <a:ext cx="8229600" cy="1143000"/>
          </a:xfrm>
        </p:spPr>
        <p:txBody>
          <a:bodyPr>
            <a:normAutofit/>
          </a:bodyPr>
          <a:lstStyle/>
          <a:p>
            <a:r>
              <a:rPr lang="en-US" dirty="0"/>
              <a:t>Statement of Compliance</a:t>
            </a:r>
          </a:p>
        </p:txBody>
      </p:sp>
      <p:sp>
        <p:nvSpPr>
          <p:cNvPr id="3" name="Content Placeholder 2"/>
          <p:cNvSpPr>
            <a:spLocks noGrp="1"/>
          </p:cNvSpPr>
          <p:nvPr>
            <p:ph idx="1"/>
          </p:nvPr>
        </p:nvSpPr>
        <p:spPr/>
        <p:txBody>
          <a:bodyPr>
            <a:normAutofit/>
          </a:bodyPr>
          <a:lstStyle/>
          <a:p>
            <a:r>
              <a:rPr lang="en-US" dirty="0"/>
              <a:t>In addition, the proposer should include a statement that it will agree to have any disputes regarding the contract </a:t>
            </a:r>
            <a:r>
              <a:rPr lang="en-US" dirty="0" err="1"/>
              <a:t>venued</a:t>
            </a:r>
            <a:r>
              <a:rPr lang="en-US" dirty="0"/>
              <a:t> in San Mateo County or Northern District of California.</a:t>
            </a:r>
          </a:p>
          <a:p>
            <a:r>
              <a:rPr lang="en-US" dirty="0"/>
              <a:t>The proposal must state any objections to any terms in the County’s contract template and provide an explanation for the inability to comply with the required term(s). If no objections are stated, the County will assume the proposer is prepared to sign the County standard contract template as-is.</a:t>
            </a:r>
          </a:p>
        </p:txBody>
      </p:sp>
    </p:spTree>
    <p:extLst>
      <p:ext uri="{BB962C8B-B14F-4D97-AF65-F5344CB8AC3E}">
        <p14:creationId xmlns:p14="http://schemas.microsoft.com/office/powerpoint/2010/main" val="72055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Questions?</a:t>
            </a:r>
            <a:endParaRPr lang="en-US" dirty="0"/>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Edith </a:t>
            </a:r>
            <a:r>
              <a:rPr lang="en-US" dirty="0" err="1"/>
              <a:t>Cabuslay</a:t>
            </a:r>
            <a:r>
              <a:rPr lang="en-US" dirty="0"/>
              <a:t>, MPH</a:t>
            </a:r>
            <a:br>
              <a:rPr lang="en-US" dirty="0"/>
            </a:br>
            <a:r>
              <a:rPr lang="en-US" dirty="0"/>
              <a:t>(650) 573-2227</a:t>
            </a:r>
            <a:br>
              <a:rPr lang="en-US" dirty="0"/>
            </a:br>
            <a:r>
              <a:rPr lang="en-US" dirty="0">
                <a:hlinkClick r:id="rId3"/>
              </a:rPr>
              <a:t>ecabuslay@smcgov.org</a:t>
            </a:r>
            <a:endParaRPr lang="en-US" dirty="0"/>
          </a:p>
          <a:p>
            <a:endParaRPr lang="en-US" dirty="0"/>
          </a:p>
        </p:txBody>
      </p:sp>
      <p:sp>
        <p:nvSpPr>
          <p:cNvPr id="5" name="Rectangle 4"/>
          <p:cNvSpPr/>
          <p:nvPr/>
        </p:nvSpPr>
        <p:spPr>
          <a:xfrm>
            <a:off x="0" y="5957316"/>
            <a:ext cx="9144000" cy="900684"/>
          </a:xfrm>
          <a:prstGeom prst="rect">
            <a:avLst/>
          </a:prstGeom>
          <a:solidFill>
            <a:srgbClr val="174C8D">
              <a:alpha val="75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3" descr="image001">
            <a:extLst>
              <a:ext uri="{FF2B5EF4-FFF2-40B4-BE49-F238E27FC236}">
                <a16:creationId xmlns:a16="http://schemas.microsoft.com/office/drawing/2014/main" id="{C4B25254-DB85-4C1D-AEA8-3472CE7EF1A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7218" y="6051425"/>
            <a:ext cx="2454595" cy="65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57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Overview</a:t>
            </a:r>
          </a:p>
        </p:txBody>
      </p:sp>
      <p:sp>
        <p:nvSpPr>
          <p:cNvPr id="3" name="Content Placeholder 2"/>
          <p:cNvSpPr>
            <a:spLocks noGrp="1"/>
          </p:cNvSpPr>
          <p:nvPr>
            <p:ph idx="1"/>
          </p:nvPr>
        </p:nvSpPr>
        <p:spPr/>
        <p:txBody>
          <a:bodyPr>
            <a:normAutofit/>
          </a:bodyPr>
          <a:lstStyle/>
          <a:p>
            <a:r>
              <a:rPr lang="en-US" sz="2800" dirty="0"/>
              <a:t>Organizational context for RFP</a:t>
            </a:r>
          </a:p>
          <a:p>
            <a:r>
              <a:rPr lang="en-US" sz="2800" dirty="0"/>
              <a:t>Tobacco Prevention Program Evaluation</a:t>
            </a:r>
          </a:p>
          <a:p>
            <a:r>
              <a:rPr lang="en-US" sz="2800" dirty="0"/>
              <a:t>AOD Prevention / SAPT Program Evaluation</a:t>
            </a:r>
          </a:p>
          <a:p>
            <a:r>
              <a:rPr lang="en-US" sz="2800" dirty="0"/>
              <a:t>Contents of  Proposals</a:t>
            </a:r>
          </a:p>
          <a:p>
            <a:r>
              <a:rPr lang="en-US" sz="2800" dirty="0"/>
              <a:t>Questions</a:t>
            </a:r>
          </a:p>
          <a:p>
            <a:endParaRPr lang="en-US" dirty="0"/>
          </a:p>
          <a:p>
            <a:endParaRPr lang="en-US" dirty="0"/>
          </a:p>
        </p:txBody>
      </p:sp>
      <p:sp>
        <p:nvSpPr>
          <p:cNvPr id="5" name="Rectangle 4"/>
          <p:cNvSpPr/>
          <p:nvPr/>
        </p:nvSpPr>
        <p:spPr>
          <a:xfrm>
            <a:off x="0" y="5957316"/>
            <a:ext cx="9144000" cy="900684"/>
          </a:xfrm>
          <a:prstGeom prst="rect">
            <a:avLst/>
          </a:prstGeom>
          <a:solidFill>
            <a:srgbClr val="174C8D">
              <a:alpha val="75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9" name="Picture 3" descr="image001">
            <a:extLst>
              <a:ext uri="{FF2B5EF4-FFF2-40B4-BE49-F238E27FC236}">
                <a16:creationId xmlns:a16="http://schemas.microsoft.com/office/drawing/2014/main" id="{F09E8CB6-3384-411C-87AE-103C1708FF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7218" y="6051425"/>
            <a:ext cx="2454595" cy="65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56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851BA-1927-43B5-92BD-61B2D7A1177E}"/>
              </a:ext>
            </a:extLst>
          </p:cNvPr>
          <p:cNvSpPr>
            <a:spLocks noGrp="1"/>
          </p:cNvSpPr>
          <p:nvPr>
            <p:ph type="title"/>
          </p:nvPr>
        </p:nvSpPr>
        <p:spPr/>
        <p:txBody>
          <a:bodyPr/>
          <a:lstStyle/>
          <a:p>
            <a:r>
              <a:rPr lang="en-US" dirty="0"/>
              <a:t>Organizational Context</a:t>
            </a:r>
          </a:p>
        </p:txBody>
      </p:sp>
      <p:sp>
        <p:nvSpPr>
          <p:cNvPr id="3" name="Content Placeholder 2">
            <a:extLst>
              <a:ext uri="{FF2B5EF4-FFF2-40B4-BE49-F238E27FC236}">
                <a16:creationId xmlns:a16="http://schemas.microsoft.com/office/drawing/2014/main" id="{B97DFE3E-81BE-48A6-AF70-BE2DCC744D1D}"/>
              </a:ext>
            </a:extLst>
          </p:cNvPr>
          <p:cNvSpPr>
            <a:spLocks noGrp="1"/>
          </p:cNvSpPr>
          <p:nvPr>
            <p:ph idx="1"/>
          </p:nvPr>
        </p:nvSpPr>
        <p:spPr/>
        <p:txBody>
          <a:bodyPr/>
          <a:lstStyle/>
          <a:p>
            <a:r>
              <a:rPr lang="en-US" dirty="0"/>
              <a:t>Community Health Promotion Unit within Behavioral Health and Recovery Services</a:t>
            </a:r>
          </a:p>
          <a:p>
            <a:r>
              <a:rPr lang="en-US" dirty="0"/>
              <a:t>Public health approach to chronic disease and substance use prevention efforts in San Mateo County</a:t>
            </a:r>
          </a:p>
          <a:p>
            <a:r>
              <a:rPr lang="en-US" dirty="0"/>
              <a:t>Role of evaluation in strategic planning, program development, implementation, and improvement</a:t>
            </a:r>
          </a:p>
          <a:p>
            <a:r>
              <a:rPr lang="en-US" dirty="0"/>
              <a:t>Focus on policy, systems and environmental change strategies</a:t>
            </a:r>
          </a:p>
        </p:txBody>
      </p:sp>
    </p:spTree>
    <p:extLst>
      <p:ext uri="{BB962C8B-B14F-4D97-AF65-F5344CB8AC3E}">
        <p14:creationId xmlns:p14="http://schemas.microsoft.com/office/powerpoint/2010/main" val="379606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Tobacco Prevention Program Priorities and Outcomes</a:t>
            </a:r>
          </a:p>
        </p:txBody>
      </p:sp>
      <p:sp>
        <p:nvSpPr>
          <p:cNvPr id="3" name="Content Placeholder 2"/>
          <p:cNvSpPr>
            <a:spLocks noGrp="1"/>
          </p:cNvSpPr>
          <p:nvPr>
            <p:ph idx="1"/>
          </p:nvPr>
        </p:nvSpPr>
        <p:spPr/>
        <p:txBody>
          <a:bodyPr/>
          <a:lstStyle/>
          <a:p>
            <a:r>
              <a:rPr lang="en-US" dirty="0"/>
              <a:t>Engage priority communities in the implementation of tobacco prevention policies </a:t>
            </a:r>
          </a:p>
          <a:p>
            <a:r>
              <a:rPr lang="en-US" dirty="0"/>
              <a:t>Support implementation of </a:t>
            </a:r>
            <a:r>
              <a:rPr lang="en-US" dirty="0" err="1"/>
              <a:t>smokefree</a:t>
            </a:r>
            <a:r>
              <a:rPr lang="en-US" dirty="0"/>
              <a:t> multi-unit housing policies</a:t>
            </a:r>
          </a:p>
          <a:p>
            <a:r>
              <a:rPr lang="en-US" dirty="0"/>
              <a:t>Engage youth in tobacco prevention efforts</a:t>
            </a:r>
          </a:p>
          <a:p>
            <a:r>
              <a:rPr lang="en-US" dirty="0"/>
              <a:t>Flavored tobacco product policies</a:t>
            </a:r>
          </a:p>
        </p:txBody>
      </p:sp>
    </p:spTree>
    <p:extLst>
      <p:ext uri="{BB962C8B-B14F-4D97-AF65-F5344CB8AC3E}">
        <p14:creationId xmlns:p14="http://schemas.microsoft.com/office/powerpoint/2010/main" val="1202042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F97D7-9761-4047-A785-D092E9924A18}"/>
              </a:ext>
            </a:extLst>
          </p:cNvPr>
          <p:cNvSpPr>
            <a:spLocks noGrp="1"/>
          </p:cNvSpPr>
          <p:nvPr>
            <p:ph type="title"/>
          </p:nvPr>
        </p:nvSpPr>
        <p:spPr/>
        <p:txBody>
          <a:bodyPr>
            <a:normAutofit/>
          </a:bodyPr>
          <a:lstStyle/>
          <a:p>
            <a:r>
              <a:rPr lang="en-US" dirty="0"/>
              <a:t>Evaluation Activities Include…</a:t>
            </a:r>
          </a:p>
        </p:txBody>
      </p:sp>
      <p:sp>
        <p:nvSpPr>
          <p:cNvPr id="3" name="Content Placeholder 2">
            <a:extLst>
              <a:ext uri="{FF2B5EF4-FFF2-40B4-BE49-F238E27FC236}">
                <a16:creationId xmlns:a16="http://schemas.microsoft.com/office/drawing/2014/main" id="{A78866D4-859B-4612-B5FC-B62501C74BB1}"/>
              </a:ext>
            </a:extLst>
          </p:cNvPr>
          <p:cNvSpPr>
            <a:spLocks noGrp="1"/>
          </p:cNvSpPr>
          <p:nvPr>
            <p:ph idx="1"/>
          </p:nvPr>
        </p:nvSpPr>
        <p:spPr/>
        <p:txBody>
          <a:bodyPr>
            <a:normAutofit lnSpcReduction="10000"/>
          </a:bodyPr>
          <a:lstStyle/>
          <a:p>
            <a:r>
              <a:rPr lang="en-US" dirty="0"/>
              <a:t>Key informant interviews to assess impact of program efforts (youth/community engagement, retailer engagement, youth, etc.)</a:t>
            </a:r>
          </a:p>
          <a:p>
            <a:r>
              <a:rPr lang="en-US" dirty="0"/>
              <a:t>Public intercept, opinion, observational surveys </a:t>
            </a:r>
          </a:p>
          <a:p>
            <a:r>
              <a:rPr lang="en-US" dirty="0"/>
              <a:t>Consumer product testing of educational materials</a:t>
            </a:r>
          </a:p>
          <a:p>
            <a:r>
              <a:rPr lang="en-US" dirty="0"/>
              <a:t>Further analysis of Healthy Stores for a Healthy Community survey data from state</a:t>
            </a:r>
          </a:p>
          <a:p>
            <a:r>
              <a:rPr lang="en-US" dirty="0"/>
              <a:t>Analysis of effectiveness of paid and earned media</a:t>
            </a:r>
          </a:p>
          <a:p>
            <a:r>
              <a:rPr lang="en-US" dirty="0"/>
              <a:t>Evaluation reports (teacher surveys, student pre/post surveys, policy implementation)</a:t>
            </a:r>
          </a:p>
        </p:txBody>
      </p:sp>
    </p:spTree>
    <p:extLst>
      <p:ext uri="{BB962C8B-B14F-4D97-AF65-F5344CB8AC3E}">
        <p14:creationId xmlns:p14="http://schemas.microsoft.com/office/powerpoint/2010/main" val="359356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AOD Prevention Priorities and Outcomes </a:t>
            </a:r>
          </a:p>
        </p:txBody>
      </p:sp>
      <p:sp>
        <p:nvSpPr>
          <p:cNvPr id="3" name="Content Placeholder 2"/>
          <p:cNvSpPr>
            <a:spLocks noGrp="1"/>
          </p:cNvSpPr>
          <p:nvPr>
            <p:ph idx="1"/>
          </p:nvPr>
        </p:nvSpPr>
        <p:spPr/>
        <p:txBody>
          <a:bodyPr>
            <a:normAutofit lnSpcReduction="10000"/>
          </a:bodyPr>
          <a:lstStyle/>
          <a:p>
            <a:r>
              <a:rPr lang="en-US" dirty="0"/>
              <a:t>Focus on addressing alcohol, marijuana, and other drugs</a:t>
            </a:r>
          </a:p>
          <a:p>
            <a:r>
              <a:rPr lang="en-US" dirty="0"/>
              <a:t>Comprehensive program including education, leadership development, media, provider, policy efforts</a:t>
            </a:r>
          </a:p>
          <a:p>
            <a:r>
              <a:rPr lang="en-US" dirty="0"/>
              <a:t>Policy, environmental, and systems change efforts</a:t>
            </a:r>
          </a:p>
          <a:p>
            <a:r>
              <a:rPr lang="en-US" dirty="0"/>
              <a:t>Training academy to build capacity to conduct program activities</a:t>
            </a:r>
          </a:p>
          <a:p>
            <a:r>
              <a:rPr lang="en-US" dirty="0"/>
              <a:t>Focus on social determinants of health </a:t>
            </a:r>
          </a:p>
          <a:p>
            <a:r>
              <a:rPr lang="en-US" dirty="0"/>
              <a:t>Development of countywide AOD prevention coalition</a:t>
            </a:r>
          </a:p>
        </p:txBody>
      </p:sp>
    </p:spTree>
    <p:extLst>
      <p:ext uri="{BB962C8B-B14F-4D97-AF65-F5344CB8AC3E}">
        <p14:creationId xmlns:p14="http://schemas.microsoft.com/office/powerpoint/2010/main" val="21124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056632"/>
            <a:ext cx="9144000" cy="1801368"/>
          </a:xfrm>
          <a:prstGeom prst="rect">
            <a:avLst/>
          </a:prstGeom>
          <a:solidFill>
            <a:srgbClr val="174C8D">
              <a:alpha val="75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itle 2"/>
          <p:cNvSpPr>
            <a:spLocks noGrp="1"/>
          </p:cNvSpPr>
          <p:nvPr>
            <p:ph type="ctrTitle"/>
          </p:nvPr>
        </p:nvSpPr>
        <p:spPr>
          <a:xfrm>
            <a:off x="409353" y="1261234"/>
            <a:ext cx="8077200" cy="3005966"/>
          </a:xfrm>
        </p:spPr>
        <p:txBody>
          <a:bodyPr>
            <a:normAutofit/>
          </a:bodyPr>
          <a:lstStyle/>
          <a:p>
            <a:pPr algn="ctr"/>
            <a:r>
              <a:rPr lang="en-US" dirty="0"/>
              <a:t>Proposal Contents</a:t>
            </a:r>
            <a:br>
              <a:rPr lang="en-US" dirty="0"/>
            </a:br>
            <a:endParaRPr lang="en-US" dirty="0"/>
          </a:p>
        </p:txBody>
      </p:sp>
      <p:sp>
        <p:nvSpPr>
          <p:cNvPr id="2" name="Subtitle 1"/>
          <p:cNvSpPr>
            <a:spLocks noGrp="1"/>
          </p:cNvSpPr>
          <p:nvPr>
            <p:ph type="subTitle" idx="1"/>
          </p:nvPr>
        </p:nvSpPr>
        <p:spPr>
          <a:xfrm>
            <a:off x="182526" y="5201944"/>
            <a:ext cx="5399124" cy="1499616"/>
          </a:xfrm>
        </p:spPr>
        <p:txBody>
          <a:bodyPr>
            <a:noAutofit/>
          </a:bodyPr>
          <a:lstStyle/>
          <a:p>
            <a:pPr algn="l"/>
            <a:endParaRPr lang="en-US" sz="1600" dirty="0"/>
          </a:p>
        </p:txBody>
      </p:sp>
      <p:pic>
        <p:nvPicPr>
          <p:cNvPr id="9" name="Picture 3" descr="image001">
            <a:extLst>
              <a:ext uri="{FF2B5EF4-FFF2-40B4-BE49-F238E27FC236}">
                <a16:creationId xmlns:a16="http://schemas.microsoft.com/office/drawing/2014/main" id="{AA271D16-DF3C-4AFD-89A8-A7F1056786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07218" y="6051425"/>
            <a:ext cx="2454595" cy="650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9412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8788"/>
            <a:ext cx="8229600" cy="1143000"/>
          </a:xfrm>
        </p:spPr>
        <p:txBody>
          <a:bodyPr>
            <a:normAutofit/>
          </a:bodyPr>
          <a:lstStyle/>
          <a:p>
            <a:r>
              <a:rPr lang="en-US" dirty="0"/>
              <a:t>Qualifications and Experience</a:t>
            </a:r>
            <a:endParaRPr lang="en-US" sz="3100" dirty="0"/>
          </a:p>
        </p:txBody>
      </p:sp>
      <p:sp>
        <p:nvSpPr>
          <p:cNvPr id="3" name="Content Placeholder 2"/>
          <p:cNvSpPr>
            <a:spLocks noGrp="1"/>
          </p:cNvSpPr>
          <p:nvPr>
            <p:ph idx="1"/>
          </p:nvPr>
        </p:nvSpPr>
        <p:spPr>
          <a:xfrm>
            <a:off x="457200" y="1880170"/>
            <a:ext cx="8229600" cy="4444429"/>
          </a:xfrm>
        </p:spPr>
        <p:txBody>
          <a:bodyPr>
            <a:normAutofit/>
          </a:bodyPr>
          <a:lstStyle/>
          <a:p>
            <a:r>
              <a:rPr lang="en-US" dirty="0"/>
              <a:t>Describe your organization’s history in serving San Mateo County, especially in providing alcohol, marijuana, tobacco, and other drug prevention programs and/or evaluation services? </a:t>
            </a:r>
          </a:p>
          <a:p>
            <a:r>
              <a:rPr lang="en-US" dirty="0"/>
              <a:t>If you don’t have direct experience with San Mateo County share the experience you do have that you feel is relevant and translates well to the services described.</a:t>
            </a:r>
          </a:p>
        </p:txBody>
      </p:sp>
    </p:spTree>
    <p:extLst>
      <p:ext uri="{BB962C8B-B14F-4D97-AF65-F5344CB8AC3E}">
        <p14:creationId xmlns:p14="http://schemas.microsoft.com/office/powerpoint/2010/main" val="3986043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8788"/>
            <a:ext cx="8229600" cy="1143000"/>
          </a:xfrm>
        </p:spPr>
        <p:txBody>
          <a:bodyPr>
            <a:normAutofit/>
          </a:bodyPr>
          <a:lstStyle/>
          <a:p>
            <a:r>
              <a:rPr lang="en-US" dirty="0"/>
              <a:t>Qualifications and Experience</a:t>
            </a:r>
            <a:endParaRPr lang="en-US" sz="3100" dirty="0"/>
          </a:p>
        </p:txBody>
      </p:sp>
      <p:sp>
        <p:nvSpPr>
          <p:cNvPr id="3" name="Content Placeholder 2"/>
          <p:cNvSpPr>
            <a:spLocks noGrp="1"/>
          </p:cNvSpPr>
          <p:nvPr>
            <p:ph idx="1"/>
          </p:nvPr>
        </p:nvSpPr>
        <p:spPr>
          <a:xfrm>
            <a:off x="457200" y="1746606"/>
            <a:ext cx="8229600" cy="4577993"/>
          </a:xfrm>
        </p:spPr>
        <p:txBody>
          <a:bodyPr>
            <a:normAutofit/>
          </a:bodyPr>
          <a:lstStyle/>
          <a:p>
            <a:r>
              <a:rPr lang="en-US" dirty="0"/>
              <a:t>What is your track record with contract compliance, including accounting, record-keeping requirements, and implementing new projects?</a:t>
            </a:r>
          </a:p>
          <a:p>
            <a:r>
              <a:rPr lang="en-US" dirty="0"/>
              <a:t>Do you have specific qualified staff who will be working on this project, or will this be a team effort that will rotate between various staff members? Please include resumes as appropriate.</a:t>
            </a:r>
          </a:p>
          <a:p>
            <a:r>
              <a:rPr lang="en-US" dirty="0"/>
              <a:t>Provide information regarding expertise in serving different communities.</a:t>
            </a:r>
          </a:p>
        </p:txBody>
      </p:sp>
    </p:spTree>
    <p:extLst>
      <p:ext uri="{BB962C8B-B14F-4D97-AF65-F5344CB8AC3E}">
        <p14:creationId xmlns:p14="http://schemas.microsoft.com/office/powerpoint/2010/main" val="226944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7171</TotalTime>
  <Words>694</Words>
  <Application>Microsoft Office PowerPoint</Application>
  <PresentationFormat>On-screen Show (4:3)</PresentationFormat>
  <Paragraphs>72</Paragraphs>
  <Slides>14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vt:lpstr>
      <vt:lpstr>Constantia</vt:lpstr>
      <vt:lpstr>Wingdings 2</vt:lpstr>
      <vt:lpstr>Flow</vt:lpstr>
      <vt:lpstr>BHRS Community Health Promotion Unit Request for Proposal  Informational Meeting</vt:lpstr>
      <vt:lpstr>Presentation Overview</vt:lpstr>
      <vt:lpstr>Organizational Context</vt:lpstr>
      <vt:lpstr>Tobacco Prevention Program Priorities and Outcomes</vt:lpstr>
      <vt:lpstr>Evaluation Activities Include…</vt:lpstr>
      <vt:lpstr>AOD Prevention Priorities and Outcomes </vt:lpstr>
      <vt:lpstr>Proposal Contents </vt:lpstr>
      <vt:lpstr>Qualifications and Experience</vt:lpstr>
      <vt:lpstr>Qualifications and Experience</vt:lpstr>
      <vt:lpstr>Cost to the County- Budget</vt:lpstr>
      <vt:lpstr>References</vt:lpstr>
      <vt:lpstr>Statement of Compliance</vt:lpstr>
      <vt:lpstr>Statement of Compliance</vt:lpstr>
      <vt:lpstr>Questions?</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Session I</dc:title>
  <dc:creator>Karen Licavoli Farnkopf</dc:creator>
  <cp:lastModifiedBy>Susann Reed</cp:lastModifiedBy>
  <cp:revision>241</cp:revision>
  <cp:lastPrinted>2016-12-01T03:08:29Z</cp:lastPrinted>
  <dcterms:created xsi:type="dcterms:W3CDTF">2016-04-18T19:38:38Z</dcterms:created>
  <dcterms:modified xsi:type="dcterms:W3CDTF">2019-03-20T17:10:03Z</dcterms:modified>
</cp:coreProperties>
</file>