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8" r:id="rId1"/>
  </p:sldMasterIdLst>
  <p:notesMasterIdLst>
    <p:notesMasterId r:id="rId46"/>
  </p:notesMasterIdLst>
  <p:sldIdLst>
    <p:sldId id="256" r:id="rId2"/>
    <p:sldId id="257" r:id="rId3"/>
    <p:sldId id="285" r:id="rId4"/>
    <p:sldId id="309" r:id="rId5"/>
    <p:sldId id="314" r:id="rId6"/>
    <p:sldId id="263" r:id="rId7"/>
    <p:sldId id="315" r:id="rId8"/>
    <p:sldId id="316" r:id="rId9"/>
    <p:sldId id="310" r:id="rId10"/>
    <p:sldId id="317" r:id="rId11"/>
    <p:sldId id="304" r:id="rId12"/>
    <p:sldId id="318" r:id="rId13"/>
    <p:sldId id="282" r:id="rId14"/>
    <p:sldId id="259" r:id="rId15"/>
    <p:sldId id="283" r:id="rId16"/>
    <p:sldId id="261" r:id="rId17"/>
    <p:sldId id="293" r:id="rId18"/>
    <p:sldId id="258" r:id="rId19"/>
    <p:sldId id="302" r:id="rId20"/>
    <p:sldId id="301" r:id="rId21"/>
    <p:sldId id="294" r:id="rId22"/>
    <p:sldId id="295" r:id="rId23"/>
    <p:sldId id="296" r:id="rId24"/>
    <p:sldId id="297" r:id="rId25"/>
    <p:sldId id="298" r:id="rId26"/>
    <p:sldId id="299" r:id="rId27"/>
    <p:sldId id="271" r:id="rId28"/>
    <p:sldId id="303" r:id="rId29"/>
    <p:sldId id="284" r:id="rId30"/>
    <p:sldId id="319" r:id="rId31"/>
    <p:sldId id="274" r:id="rId32"/>
    <p:sldId id="286" r:id="rId33"/>
    <p:sldId id="269" r:id="rId34"/>
    <p:sldId id="270" r:id="rId35"/>
    <p:sldId id="272" r:id="rId36"/>
    <p:sldId id="287" r:id="rId37"/>
    <p:sldId id="289" r:id="rId38"/>
    <p:sldId id="288" r:id="rId39"/>
    <p:sldId id="290" r:id="rId40"/>
    <p:sldId id="281" r:id="rId41"/>
    <p:sldId id="300" r:id="rId42"/>
    <p:sldId id="292" r:id="rId43"/>
    <p:sldId id="312" r:id="rId44"/>
    <p:sldId id="320"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78" autoAdjust="0"/>
    <p:restoredTop sz="89680" autoAdjust="0"/>
  </p:normalViewPr>
  <p:slideViewPr>
    <p:cSldViewPr snapToGrid="0">
      <p:cViewPr varScale="1">
        <p:scale>
          <a:sx n="117" d="100"/>
          <a:sy n="117" d="100"/>
        </p:scale>
        <p:origin x="1200" y="168"/>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238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EF0E21-42F1-4F90-9676-87B7B2FC0484}" type="doc">
      <dgm:prSet loTypeId="urn:microsoft.com/office/officeart/2005/8/layout/vProcess5" loCatId="process" qsTypeId="urn:microsoft.com/office/officeart/2005/8/quickstyle/simple5" qsCatId="simple" csTypeId="urn:microsoft.com/office/officeart/2005/8/colors/colorful5" csCatId="colorful" phldr="1"/>
      <dgm:spPr/>
      <dgm:t>
        <a:bodyPr/>
        <a:lstStyle/>
        <a:p>
          <a:endParaRPr lang="en-US"/>
        </a:p>
      </dgm:t>
    </dgm:pt>
    <dgm:pt modelId="{82153B52-B7CF-46D7-B829-A6898D84F132}">
      <dgm:prSet/>
      <dgm:spPr/>
      <dgm:t>
        <a:bodyPr/>
        <a:lstStyle/>
        <a:p>
          <a:r>
            <a:rPr lang="en-US" b="1" u="sng"/>
            <a:t>By themselves</a:t>
          </a:r>
          <a:r>
            <a:rPr lang="en-US" b="1"/>
            <a:t>, most previously listed signs are not reason enough to administer Narcan</a:t>
          </a:r>
          <a:endParaRPr lang="en-US"/>
        </a:p>
      </dgm:t>
    </dgm:pt>
    <dgm:pt modelId="{BB0C1411-CCDF-438C-9496-217B16A2164B}" type="parTrans" cxnId="{BB55C856-F136-4C33-B229-CDBD6C4832C1}">
      <dgm:prSet/>
      <dgm:spPr/>
      <dgm:t>
        <a:bodyPr/>
        <a:lstStyle/>
        <a:p>
          <a:endParaRPr lang="en-US"/>
        </a:p>
      </dgm:t>
    </dgm:pt>
    <dgm:pt modelId="{7F4BFDEF-D474-47F9-BB80-6DEB5CEBC0D2}" type="sibTrans" cxnId="{BB55C856-F136-4C33-B229-CDBD6C4832C1}">
      <dgm:prSet/>
      <dgm:spPr/>
      <dgm:t>
        <a:bodyPr/>
        <a:lstStyle/>
        <a:p>
          <a:endParaRPr lang="en-US"/>
        </a:p>
      </dgm:t>
    </dgm:pt>
    <dgm:pt modelId="{61CF040E-A475-42CF-B333-5DD47817F69B}">
      <dgm:prSet/>
      <dgm:spPr/>
      <dgm:t>
        <a:bodyPr/>
        <a:lstStyle/>
        <a:p>
          <a:r>
            <a:rPr lang="en-US" b="1"/>
            <a:t>Must be a reason to suspect opioid overdose in conjunction with the signs listed</a:t>
          </a:r>
          <a:endParaRPr lang="en-US"/>
        </a:p>
      </dgm:t>
    </dgm:pt>
    <dgm:pt modelId="{76C22959-66BE-4522-8067-8D99EE772D59}" type="parTrans" cxnId="{B037B564-0EB9-4FEC-A382-786502305B5D}">
      <dgm:prSet/>
      <dgm:spPr/>
      <dgm:t>
        <a:bodyPr/>
        <a:lstStyle/>
        <a:p>
          <a:endParaRPr lang="en-US"/>
        </a:p>
      </dgm:t>
    </dgm:pt>
    <dgm:pt modelId="{AB1CCE52-87C4-4C80-BD27-670CA2D588D0}" type="sibTrans" cxnId="{B037B564-0EB9-4FEC-A382-786502305B5D}">
      <dgm:prSet/>
      <dgm:spPr/>
      <dgm:t>
        <a:bodyPr/>
        <a:lstStyle/>
        <a:p>
          <a:endParaRPr lang="en-US"/>
        </a:p>
      </dgm:t>
    </dgm:pt>
    <dgm:pt modelId="{5ED52055-52C3-4DEC-BE66-4C4E8494F376}">
      <dgm:prSet/>
      <dgm:spPr/>
      <dgm:t>
        <a:bodyPr/>
        <a:lstStyle/>
        <a:p>
          <a:r>
            <a:rPr lang="en-US" b="1" dirty="0"/>
            <a:t>Narcan indicated only when opioid OD suspected, AND the victim is unconscious</a:t>
          </a:r>
          <a:endParaRPr lang="en-US" dirty="0"/>
        </a:p>
      </dgm:t>
    </dgm:pt>
    <dgm:pt modelId="{0053D58C-75E0-4665-89EA-68A456A11FEB}" type="parTrans" cxnId="{DC253843-97BC-4931-B4AE-D9802EC2AC92}">
      <dgm:prSet/>
      <dgm:spPr/>
      <dgm:t>
        <a:bodyPr/>
        <a:lstStyle/>
        <a:p>
          <a:endParaRPr lang="en-US"/>
        </a:p>
      </dgm:t>
    </dgm:pt>
    <dgm:pt modelId="{935D3506-27A9-4D81-A667-DE58F03F903B}" type="sibTrans" cxnId="{DC253843-97BC-4931-B4AE-D9802EC2AC92}">
      <dgm:prSet/>
      <dgm:spPr/>
      <dgm:t>
        <a:bodyPr/>
        <a:lstStyle/>
        <a:p>
          <a:endParaRPr lang="en-US"/>
        </a:p>
      </dgm:t>
    </dgm:pt>
    <dgm:pt modelId="{88D130C3-E89F-6A48-99BD-A063D55DB645}" type="pres">
      <dgm:prSet presAssocID="{06EF0E21-42F1-4F90-9676-87B7B2FC0484}" presName="outerComposite" presStyleCnt="0">
        <dgm:presLayoutVars>
          <dgm:chMax val="5"/>
          <dgm:dir/>
          <dgm:resizeHandles val="exact"/>
        </dgm:presLayoutVars>
      </dgm:prSet>
      <dgm:spPr/>
    </dgm:pt>
    <dgm:pt modelId="{35A38A30-7A69-BD4B-8E2D-8D421335A4F5}" type="pres">
      <dgm:prSet presAssocID="{06EF0E21-42F1-4F90-9676-87B7B2FC0484}" presName="dummyMaxCanvas" presStyleCnt="0">
        <dgm:presLayoutVars/>
      </dgm:prSet>
      <dgm:spPr/>
    </dgm:pt>
    <dgm:pt modelId="{6358B0AE-8B5C-E046-9118-0CA38722EBAC}" type="pres">
      <dgm:prSet presAssocID="{06EF0E21-42F1-4F90-9676-87B7B2FC0484}" presName="ThreeNodes_1" presStyleLbl="node1" presStyleIdx="0" presStyleCnt="3">
        <dgm:presLayoutVars>
          <dgm:bulletEnabled val="1"/>
        </dgm:presLayoutVars>
      </dgm:prSet>
      <dgm:spPr/>
    </dgm:pt>
    <dgm:pt modelId="{BB8835EF-2570-8D4B-888B-0E18814013E7}" type="pres">
      <dgm:prSet presAssocID="{06EF0E21-42F1-4F90-9676-87B7B2FC0484}" presName="ThreeNodes_2" presStyleLbl="node1" presStyleIdx="1" presStyleCnt="3">
        <dgm:presLayoutVars>
          <dgm:bulletEnabled val="1"/>
        </dgm:presLayoutVars>
      </dgm:prSet>
      <dgm:spPr/>
    </dgm:pt>
    <dgm:pt modelId="{ED505228-A6E1-FF4B-9C18-2C9400459D5F}" type="pres">
      <dgm:prSet presAssocID="{06EF0E21-42F1-4F90-9676-87B7B2FC0484}" presName="ThreeNodes_3" presStyleLbl="node1" presStyleIdx="2" presStyleCnt="3">
        <dgm:presLayoutVars>
          <dgm:bulletEnabled val="1"/>
        </dgm:presLayoutVars>
      </dgm:prSet>
      <dgm:spPr/>
    </dgm:pt>
    <dgm:pt modelId="{1A5587A5-026E-914A-952F-D560F85DFD3E}" type="pres">
      <dgm:prSet presAssocID="{06EF0E21-42F1-4F90-9676-87B7B2FC0484}" presName="ThreeConn_1-2" presStyleLbl="fgAccFollowNode1" presStyleIdx="0" presStyleCnt="2">
        <dgm:presLayoutVars>
          <dgm:bulletEnabled val="1"/>
        </dgm:presLayoutVars>
      </dgm:prSet>
      <dgm:spPr/>
    </dgm:pt>
    <dgm:pt modelId="{CA669F98-6812-2E45-9173-636B1CD7F676}" type="pres">
      <dgm:prSet presAssocID="{06EF0E21-42F1-4F90-9676-87B7B2FC0484}" presName="ThreeConn_2-3" presStyleLbl="fgAccFollowNode1" presStyleIdx="1" presStyleCnt="2">
        <dgm:presLayoutVars>
          <dgm:bulletEnabled val="1"/>
        </dgm:presLayoutVars>
      </dgm:prSet>
      <dgm:spPr/>
    </dgm:pt>
    <dgm:pt modelId="{3A7D6464-C2BD-3243-8E65-F68ABBE6A2B9}" type="pres">
      <dgm:prSet presAssocID="{06EF0E21-42F1-4F90-9676-87B7B2FC0484}" presName="ThreeNodes_1_text" presStyleLbl="node1" presStyleIdx="2" presStyleCnt="3">
        <dgm:presLayoutVars>
          <dgm:bulletEnabled val="1"/>
        </dgm:presLayoutVars>
      </dgm:prSet>
      <dgm:spPr/>
    </dgm:pt>
    <dgm:pt modelId="{ECFC5A95-8974-7A4A-B7D3-E917C5EF0A9B}" type="pres">
      <dgm:prSet presAssocID="{06EF0E21-42F1-4F90-9676-87B7B2FC0484}" presName="ThreeNodes_2_text" presStyleLbl="node1" presStyleIdx="2" presStyleCnt="3">
        <dgm:presLayoutVars>
          <dgm:bulletEnabled val="1"/>
        </dgm:presLayoutVars>
      </dgm:prSet>
      <dgm:spPr/>
    </dgm:pt>
    <dgm:pt modelId="{2D1E28CE-F023-BA47-8A09-511AA203FC86}" type="pres">
      <dgm:prSet presAssocID="{06EF0E21-42F1-4F90-9676-87B7B2FC0484}" presName="ThreeNodes_3_text" presStyleLbl="node1" presStyleIdx="2" presStyleCnt="3">
        <dgm:presLayoutVars>
          <dgm:bulletEnabled val="1"/>
        </dgm:presLayoutVars>
      </dgm:prSet>
      <dgm:spPr/>
    </dgm:pt>
  </dgm:ptLst>
  <dgm:cxnLst>
    <dgm:cxn modelId="{50713C24-2900-5541-82C9-734FE0852215}" type="presOf" srcId="{61CF040E-A475-42CF-B333-5DD47817F69B}" destId="{BB8835EF-2570-8D4B-888B-0E18814013E7}" srcOrd="0" destOrd="0" presId="urn:microsoft.com/office/officeart/2005/8/layout/vProcess5"/>
    <dgm:cxn modelId="{42E0522B-57D3-FA44-8612-8774991FA6FD}" type="presOf" srcId="{5ED52055-52C3-4DEC-BE66-4C4E8494F376}" destId="{2D1E28CE-F023-BA47-8A09-511AA203FC86}" srcOrd="1" destOrd="0" presId="urn:microsoft.com/office/officeart/2005/8/layout/vProcess5"/>
    <dgm:cxn modelId="{DC253843-97BC-4931-B4AE-D9802EC2AC92}" srcId="{06EF0E21-42F1-4F90-9676-87B7B2FC0484}" destId="{5ED52055-52C3-4DEC-BE66-4C4E8494F376}" srcOrd="2" destOrd="0" parTransId="{0053D58C-75E0-4665-89EA-68A456A11FEB}" sibTransId="{935D3506-27A9-4D81-A667-DE58F03F903B}"/>
    <dgm:cxn modelId="{BB55C856-F136-4C33-B229-CDBD6C4832C1}" srcId="{06EF0E21-42F1-4F90-9676-87B7B2FC0484}" destId="{82153B52-B7CF-46D7-B829-A6898D84F132}" srcOrd="0" destOrd="0" parTransId="{BB0C1411-CCDF-438C-9496-217B16A2164B}" sibTransId="{7F4BFDEF-D474-47F9-BB80-6DEB5CEBC0D2}"/>
    <dgm:cxn modelId="{B037B564-0EB9-4FEC-A382-786502305B5D}" srcId="{06EF0E21-42F1-4F90-9676-87B7B2FC0484}" destId="{61CF040E-A475-42CF-B333-5DD47817F69B}" srcOrd="1" destOrd="0" parTransId="{76C22959-66BE-4522-8067-8D99EE772D59}" sibTransId="{AB1CCE52-87C4-4C80-BD27-670CA2D588D0}"/>
    <dgm:cxn modelId="{8A88366D-0411-6744-BDB0-5C3D620B75DB}" type="presOf" srcId="{61CF040E-A475-42CF-B333-5DD47817F69B}" destId="{ECFC5A95-8974-7A4A-B7D3-E917C5EF0A9B}" srcOrd="1" destOrd="0" presId="urn:microsoft.com/office/officeart/2005/8/layout/vProcess5"/>
    <dgm:cxn modelId="{9EA29E88-6AAE-1D47-BAEB-6CBE5441E8F9}" type="presOf" srcId="{06EF0E21-42F1-4F90-9676-87B7B2FC0484}" destId="{88D130C3-E89F-6A48-99BD-A063D55DB645}" srcOrd="0" destOrd="0" presId="urn:microsoft.com/office/officeart/2005/8/layout/vProcess5"/>
    <dgm:cxn modelId="{B4A7549B-DF85-894B-8082-EAFEF5B1DA27}" type="presOf" srcId="{5ED52055-52C3-4DEC-BE66-4C4E8494F376}" destId="{ED505228-A6E1-FF4B-9C18-2C9400459D5F}" srcOrd="0" destOrd="0" presId="urn:microsoft.com/office/officeart/2005/8/layout/vProcess5"/>
    <dgm:cxn modelId="{C4F47CA6-DC26-4C48-BEA7-C2336DB8C26C}" type="presOf" srcId="{82153B52-B7CF-46D7-B829-A6898D84F132}" destId="{6358B0AE-8B5C-E046-9118-0CA38722EBAC}" srcOrd="0" destOrd="0" presId="urn:microsoft.com/office/officeart/2005/8/layout/vProcess5"/>
    <dgm:cxn modelId="{1EE4EDB9-C880-FD4C-8745-0FB8B3F2F058}" type="presOf" srcId="{82153B52-B7CF-46D7-B829-A6898D84F132}" destId="{3A7D6464-C2BD-3243-8E65-F68ABBE6A2B9}" srcOrd="1" destOrd="0" presId="urn:microsoft.com/office/officeart/2005/8/layout/vProcess5"/>
    <dgm:cxn modelId="{7A11E9BF-FD9D-1E40-A2B1-46E468DE0ECD}" type="presOf" srcId="{AB1CCE52-87C4-4C80-BD27-670CA2D588D0}" destId="{CA669F98-6812-2E45-9173-636B1CD7F676}" srcOrd="0" destOrd="0" presId="urn:microsoft.com/office/officeart/2005/8/layout/vProcess5"/>
    <dgm:cxn modelId="{11790AC3-923B-FE4F-8BBE-73F964EBFDCA}" type="presOf" srcId="{7F4BFDEF-D474-47F9-BB80-6DEB5CEBC0D2}" destId="{1A5587A5-026E-914A-952F-D560F85DFD3E}" srcOrd="0" destOrd="0" presId="urn:microsoft.com/office/officeart/2005/8/layout/vProcess5"/>
    <dgm:cxn modelId="{CF010302-DF4B-004C-B801-48C0047E56B7}" type="presParOf" srcId="{88D130C3-E89F-6A48-99BD-A063D55DB645}" destId="{35A38A30-7A69-BD4B-8E2D-8D421335A4F5}" srcOrd="0" destOrd="0" presId="urn:microsoft.com/office/officeart/2005/8/layout/vProcess5"/>
    <dgm:cxn modelId="{7B0552FC-4BCC-4D46-8E29-5FE1802ABD04}" type="presParOf" srcId="{88D130C3-E89F-6A48-99BD-A063D55DB645}" destId="{6358B0AE-8B5C-E046-9118-0CA38722EBAC}" srcOrd="1" destOrd="0" presId="urn:microsoft.com/office/officeart/2005/8/layout/vProcess5"/>
    <dgm:cxn modelId="{EF5A70A0-FD75-494C-AA1A-F00D053A8F59}" type="presParOf" srcId="{88D130C3-E89F-6A48-99BD-A063D55DB645}" destId="{BB8835EF-2570-8D4B-888B-0E18814013E7}" srcOrd="2" destOrd="0" presId="urn:microsoft.com/office/officeart/2005/8/layout/vProcess5"/>
    <dgm:cxn modelId="{AC86D93D-9990-AB40-A90B-FF7B7131EAED}" type="presParOf" srcId="{88D130C3-E89F-6A48-99BD-A063D55DB645}" destId="{ED505228-A6E1-FF4B-9C18-2C9400459D5F}" srcOrd="3" destOrd="0" presId="urn:microsoft.com/office/officeart/2005/8/layout/vProcess5"/>
    <dgm:cxn modelId="{642EA917-32D0-2241-BB4C-032B1773D6C5}" type="presParOf" srcId="{88D130C3-E89F-6A48-99BD-A063D55DB645}" destId="{1A5587A5-026E-914A-952F-D560F85DFD3E}" srcOrd="4" destOrd="0" presId="urn:microsoft.com/office/officeart/2005/8/layout/vProcess5"/>
    <dgm:cxn modelId="{E5026AA0-F241-5F43-BFBE-6AA83F5D3880}" type="presParOf" srcId="{88D130C3-E89F-6A48-99BD-A063D55DB645}" destId="{CA669F98-6812-2E45-9173-636B1CD7F676}" srcOrd="5" destOrd="0" presId="urn:microsoft.com/office/officeart/2005/8/layout/vProcess5"/>
    <dgm:cxn modelId="{BB44E7AB-01D5-E34F-9B3E-CDC062B7D006}" type="presParOf" srcId="{88D130C3-E89F-6A48-99BD-A063D55DB645}" destId="{3A7D6464-C2BD-3243-8E65-F68ABBE6A2B9}" srcOrd="6" destOrd="0" presId="urn:microsoft.com/office/officeart/2005/8/layout/vProcess5"/>
    <dgm:cxn modelId="{A57954DB-C2E9-B54E-86B4-BAABC229A83F}" type="presParOf" srcId="{88D130C3-E89F-6A48-99BD-A063D55DB645}" destId="{ECFC5A95-8974-7A4A-B7D3-E917C5EF0A9B}" srcOrd="7" destOrd="0" presId="urn:microsoft.com/office/officeart/2005/8/layout/vProcess5"/>
    <dgm:cxn modelId="{2BE18B83-2C0A-1543-9831-A24FA56FFDBC}" type="presParOf" srcId="{88D130C3-E89F-6A48-99BD-A063D55DB645}" destId="{2D1E28CE-F023-BA47-8A09-511AA203FC8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4086FD-7665-471D-AF0B-96EC9CD760C5}" type="doc">
      <dgm:prSet loTypeId="urn:microsoft.com/office/officeart/2005/8/layout/vList5" loCatId="list" qsTypeId="urn:microsoft.com/office/officeart/2005/8/quickstyle/simple5" qsCatId="simple" csTypeId="urn:microsoft.com/office/officeart/2005/8/colors/colorful2" csCatId="colorful"/>
      <dgm:spPr/>
      <dgm:t>
        <a:bodyPr/>
        <a:lstStyle/>
        <a:p>
          <a:endParaRPr lang="en-US"/>
        </a:p>
      </dgm:t>
    </dgm:pt>
    <dgm:pt modelId="{A89EACC8-67D8-4683-BACA-572FD0727E73}">
      <dgm:prSet/>
      <dgm:spPr/>
      <dgm:t>
        <a:bodyPr/>
        <a:lstStyle/>
        <a:p>
          <a:r>
            <a:rPr lang="en-US" b="1"/>
            <a:t>Respiratory</a:t>
          </a:r>
          <a:endParaRPr lang="en-US"/>
        </a:p>
      </dgm:t>
    </dgm:pt>
    <dgm:pt modelId="{7BD721C9-C8D8-40A8-8318-A4A8E50B8547}" type="parTrans" cxnId="{355273C9-787E-4226-8B8F-D1326C31B0A8}">
      <dgm:prSet/>
      <dgm:spPr/>
      <dgm:t>
        <a:bodyPr/>
        <a:lstStyle/>
        <a:p>
          <a:endParaRPr lang="en-US"/>
        </a:p>
      </dgm:t>
    </dgm:pt>
    <dgm:pt modelId="{98A4757E-8DA9-4E67-A998-17C3CE626671}" type="sibTrans" cxnId="{355273C9-787E-4226-8B8F-D1326C31B0A8}">
      <dgm:prSet/>
      <dgm:spPr/>
      <dgm:t>
        <a:bodyPr/>
        <a:lstStyle/>
        <a:p>
          <a:endParaRPr lang="en-US"/>
        </a:p>
      </dgm:t>
    </dgm:pt>
    <dgm:pt modelId="{D181D169-B04D-410E-B0A5-2EC639C996BD}">
      <dgm:prSet/>
      <dgm:spPr/>
      <dgm:t>
        <a:bodyPr/>
        <a:lstStyle/>
        <a:p>
          <a:r>
            <a:rPr lang="en-US" b="1"/>
            <a:t>Breathing returns</a:t>
          </a:r>
          <a:endParaRPr lang="en-US"/>
        </a:p>
      </dgm:t>
    </dgm:pt>
    <dgm:pt modelId="{C65D60F4-3EBD-4185-8D80-137427AE1D3E}" type="parTrans" cxnId="{86536D31-8941-4293-88D2-AB7CD6484491}">
      <dgm:prSet/>
      <dgm:spPr/>
      <dgm:t>
        <a:bodyPr/>
        <a:lstStyle/>
        <a:p>
          <a:endParaRPr lang="en-US"/>
        </a:p>
      </dgm:t>
    </dgm:pt>
    <dgm:pt modelId="{F59A757F-AD45-4B96-BD30-D41804592BAD}" type="sibTrans" cxnId="{86536D31-8941-4293-88D2-AB7CD6484491}">
      <dgm:prSet/>
      <dgm:spPr/>
      <dgm:t>
        <a:bodyPr/>
        <a:lstStyle/>
        <a:p>
          <a:endParaRPr lang="en-US"/>
        </a:p>
      </dgm:t>
    </dgm:pt>
    <dgm:pt modelId="{2A3A62DB-5603-49A9-B951-9DC5FC615D10}">
      <dgm:prSet/>
      <dgm:spPr/>
      <dgm:t>
        <a:bodyPr/>
        <a:lstStyle/>
        <a:p>
          <a:r>
            <a:rPr lang="en-US" b="1"/>
            <a:t>Reverts from irregular/inadequate to normal breathing</a:t>
          </a:r>
          <a:endParaRPr lang="en-US"/>
        </a:p>
      </dgm:t>
    </dgm:pt>
    <dgm:pt modelId="{C1BEDD7B-8E3D-45A6-AD8A-83F4E79AD4B9}" type="parTrans" cxnId="{14BFAA31-84BA-4460-AF05-42FA046FB461}">
      <dgm:prSet/>
      <dgm:spPr/>
      <dgm:t>
        <a:bodyPr/>
        <a:lstStyle/>
        <a:p>
          <a:endParaRPr lang="en-US"/>
        </a:p>
      </dgm:t>
    </dgm:pt>
    <dgm:pt modelId="{92676AC0-E125-49CF-AE83-9285390BA528}" type="sibTrans" cxnId="{14BFAA31-84BA-4460-AF05-42FA046FB461}">
      <dgm:prSet/>
      <dgm:spPr/>
      <dgm:t>
        <a:bodyPr/>
        <a:lstStyle/>
        <a:p>
          <a:endParaRPr lang="en-US"/>
        </a:p>
      </dgm:t>
    </dgm:pt>
    <dgm:pt modelId="{3A185867-0605-4A8A-AB77-8B03D87DDB51}">
      <dgm:prSet/>
      <dgm:spPr/>
      <dgm:t>
        <a:bodyPr/>
        <a:lstStyle/>
        <a:p>
          <a:r>
            <a:rPr lang="en-US" b="1"/>
            <a:t>Circulation </a:t>
          </a:r>
          <a:endParaRPr lang="en-US"/>
        </a:p>
      </dgm:t>
    </dgm:pt>
    <dgm:pt modelId="{F9426CD4-FA7F-41DC-8BE2-F329DCEF432D}" type="parTrans" cxnId="{0B41F83B-190D-4D9B-834C-502E5D304809}">
      <dgm:prSet/>
      <dgm:spPr/>
      <dgm:t>
        <a:bodyPr/>
        <a:lstStyle/>
        <a:p>
          <a:endParaRPr lang="en-US"/>
        </a:p>
      </dgm:t>
    </dgm:pt>
    <dgm:pt modelId="{96F2200E-5A62-455C-AC12-D6C1F5B47F64}" type="sibTrans" cxnId="{0B41F83B-190D-4D9B-834C-502E5D304809}">
      <dgm:prSet/>
      <dgm:spPr/>
      <dgm:t>
        <a:bodyPr/>
        <a:lstStyle/>
        <a:p>
          <a:endParaRPr lang="en-US"/>
        </a:p>
      </dgm:t>
    </dgm:pt>
    <dgm:pt modelId="{6896FB87-5574-44ED-B3D9-BF6F1FF74E5D}">
      <dgm:prSet/>
      <dgm:spPr/>
      <dgm:t>
        <a:bodyPr/>
        <a:lstStyle/>
        <a:p>
          <a:r>
            <a:rPr lang="en-US" b="1"/>
            <a:t>Pulse present and normal </a:t>
          </a:r>
          <a:endParaRPr lang="en-US"/>
        </a:p>
      </dgm:t>
    </dgm:pt>
    <dgm:pt modelId="{60F26995-05CA-42DE-9C0D-FD6870A983AC}" type="parTrans" cxnId="{07A9668A-BA00-4C9E-A588-5288831D3254}">
      <dgm:prSet/>
      <dgm:spPr/>
      <dgm:t>
        <a:bodyPr/>
        <a:lstStyle/>
        <a:p>
          <a:endParaRPr lang="en-US"/>
        </a:p>
      </dgm:t>
    </dgm:pt>
    <dgm:pt modelId="{B66B8C05-D762-447F-A5B0-E13D7EA25EC6}" type="sibTrans" cxnId="{07A9668A-BA00-4C9E-A588-5288831D3254}">
      <dgm:prSet/>
      <dgm:spPr/>
      <dgm:t>
        <a:bodyPr/>
        <a:lstStyle/>
        <a:p>
          <a:endParaRPr lang="en-US"/>
        </a:p>
      </dgm:t>
    </dgm:pt>
    <dgm:pt modelId="{029464A9-0A12-41C4-9116-18D4E7ED83B6}">
      <dgm:prSet/>
      <dgm:spPr/>
      <dgm:t>
        <a:bodyPr/>
        <a:lstStyle/>
        <a:p>
          <a:r>
            <a:rPr lang="en-US" b="1"/>
            <a:t>Skin tone improving, paleness and bluish tint go away</a:t>
          </a:r>
          <a:endParaRPr lang="en-US"/>
        </a:p>
      </dgm:t>
    </dgm:pt>
    <dgm:pt modelId="{E62CE4C0-353A-4E63-8A29-FC008E0E3B39}" type="parTrans" cxnId="{E76EB61A-0014-412D-A2A4-7DE98DFC9F59}">
      <dgm:prSet/>
      <dgm:spPr/>
      <dgm:t>
        <a:bodyPr/>
        <a:lstStyle/>
        <a:p>
          <a:endParaRPr lang="en-US"/>
        </a:p>
      </dgm:t>
    </dgm:pt>
    <dgm:pt modelId="{C99CCF14-ACAB-494E-A127-FD8F6CB2C51D}" type="sibTrans" cxnId="{E76EB61A-0014-412D-A2A4-7DE98DFC9F59}">
      <dgm:prSet/>
      <dgm:spPr/>
      <dgm:t>
        <a:bodyPr/>
        <a:lstStyle/>
        <a:p>
          <a:endParaRPr lang="en-US"/>
        </a:p>
      </dgm:t>
    </dgm:pt>
    <dgm:pt modelId="{49B216D1-47C1-488E-902B-4B34967A299D}">
      <dgm:prSet/>
      <dgm:spPr/>
      <dgm:t>
        <a:bodyPr/>
        <a:lstStyle/>
        <a:p>
          <a:r>
            <a:rPr lang="en-US" b="1"/>
            <a:t>Consciousness improves and victim becomes more alert  </a:t>
          </a:r>
          <a:endParaRPr lang="en-US"/>
        </a:p>
      </dgm:t>
    </dgm:pt>
    <dgm:pt modelId="{F75AD8F9-B343-4591-BB6E-76A7D1460467}" type="parTrans" cxnId="{BB316900-57D4-4D56-8DD0-37FD6B41EACB}">
      <dgm:prSet/>
      <dgm:spPr/>
      <dgm:t>
        <a:bodyPr/>
        <a:lstStyle/>
        <a:p>
          <a:endParaRPr lang="en-US"/>
        </a:p>
      </dgm:t>
    </dgm:pt>
    <dgm:pt modelId="{686E128C-20A7-4DF6-8857-AC3783AB523E}" type="sibTrans" cxnId="{BB316900-57D4-4D56-8DD0-37FD6B41EACB}">
      <dgm:prSet/>
      <dgm:spPr/>
      <dgm:t>
        <a:bodyPr/>
        <a:lstStyle/>
        <a:p>
          <a:endParaRPr lang="en-US"/>
        </a:p>
      </dgm:t>
    </dgm:pt>
    <dgm:pt modelId="{3728FC98-E50B-444F-8744-3B1C324B9E2E}" type="pres">
      <dgm:prSet presAssocID="{464086FD-7665-471D-AF0B-96EC9CD760C5}" presName="Name0" presStyleCnt="0">
        <dgm:presLayoutVars>
          <dgm:dir/>
          <dgm:animLvl val="lvl"/>
          <dgm:resizeHandles val="exact"/>
        </dgm:presLayoutVars>
      </dgm:prSet>
      <dgm:spPr/>
    </dgm:pt>
    <dgm:pt modelId="{6F6424FA-C99D-E34F-B4A1-7D5620C4B6BE}" type="pres">
      <dgm:prSet presAssocID="{A89EACC8-67D8-4683-BACA-572FD0727E73}" presName="linNode" presStyleCnt="0"/>
      <dgm:spPr/>
    </dgm:pt>
    <dgm:pt modelId="{23554B85-8390-F54B-BDEA-568EDFC8B1D3}" type="pres">
      <dgm:prSet presAssocID="{A89EACC8-67D8-4683-BACA-572FD0727E73}" presName="parentText" presStyleLbl="node1" presStyleIdx="0" presStyleCnt="3">
        <dgm:presLayoutVars>
          <dgm:chMax val="1"/>
          <dgm:bulletEnabled val="1"/>
        </dgm:presLayoutVars>
      </dgm:prSet>
      <dgm:spPr/>
    </dgm:pt>
    <dgm:pt modelId="{F6774E9E-5CC1-F84D-A0E4-7B2D5B41777C}" type="pres">
      <dgm:prSet presAssocID="{A89EACC8-67D8-4683-BACA-572FD0727E73}" presName="descendantText" presStyleLbl="alignAccFollowNode1" presStyleIdx="0" presStyleCnt="2">
        <dgm:presLayoutVars>
          <dgm:bulletEnabled val="1"/>
        </dgm:presLayoutVars>
      </dgm:prSet>
      <dgm:spPr/>
    </dgm:pt>
    <dgm:pt modelId="{F8F1758E-E6A0-6A41-BD56-C879BA5755B2}" type="pres">
      <dgm:prSet presAssocID="{98A4757E-8DA9-4E67-A998-17C3CE626671}" presName="sp" presStyleCnt="0"/>
      <dgm:spPr/>
    </dgm:pt>
    <dgm:pt modelId="{6707E98B-BAB9-784C-91E6-102650FA950F}" type="pres">
      <dgm:prSet presAssocID="{3A185867-0605-4A8A-AB77-8B03D87DDB51}" presName="linNode" presStyleCnt="0"/>
      <dgm:spPr/>
    </dgm:pt>
    <dgm:pt modelId="{1373AE42-2964-7A4E-90BA-4DA23CEB41AC}" type="pres">
      <dgm:prSet presAssocID="{3A185867-0605-4A8A-AB77-8B03D87DDB51}" presName="parentText" presStyleLbl="node1" presStyleIdx="1" presStyleCnt="3">
        <dgm:presLayoutVars>
          <dgm:chMax val="1"/>
          <dgm:bulletEnabled val="1"/>
        </dgm:presLayoutVars>
      </dgm:prSet>
      <dgm:spPr/>
    </dgm:pt>
    <dgm:pt modelId="{E3412043-A4C5-A14A-9FD3-9A60EA2E9ED6}" type="pres">
      <dgm:prSet presAssocID="{3A185867-0605-4A8A-AB77-8B03D87DDB51}" presName="descendantText" presStyleLbl="alignAccFollowNode1" presStyleIdx="1" presStyleCnt="2">
        <dgm:presLayoutVars>
          <dgm:bulletEnabled val="1"/>
        </dgm:presLayoutVars>
      </dgm:prSet>
      <dgm:spPr/>
    </dgm:pt>
    <dgm:pt modelId="{12934402-41BD-2041-9165-4219A6DB72EC}" type="pres">
      <dgm:prSet presAssocID="{96F2200E-5A62-455C-AC12-D6C1F5B47F64}" presName="sp" presStyleCnt="0"/>
      <dgm:spPr/>
    </dgm:pt>
    <dgm:pt modelId="{A5E6B2CA-F165-F04E-8140-F8DFE7EDA3D6}" type="pres">
      <dgm:prSet presAssocID="{49B216D1-47C1-488E-902B-4B34967A299D}" presName="linNode" presStyleCnt="0"/>
      <dgm:spPr/>
    </dgm:pt>
    <dgm:pt modelId="{EDB21318-3107-6946-B605-39B55841CD67}" type="pres">
      <dgm:prSet presAssocID="{49B216D1-47C1-488E-902B-4B34967A299D}" presName="parentText" presStyleLbl="node1" presStyleIdx="2" presStyleCnt="3">
        <dgm:presLayoutVars>
          <dgm:chMax val="1"/>
          <dgm:bulletEnabled val="1"/>
        </dgm:presLayoutVars>
      </dgm:prSet>
      <dgm:spPr/>
    </dgm:pt>
  </dgm:ptLst>
  <dgm:cxnLst>
    <dgm:cxn modelId="{BB316900-57D4-4D56-8DD0-37FD6B41EACB}" srcId="{464086FD-7665-471D-AF0B-96EC9CD760C5}" destId="{49B216D1-47C1-488E-902B-4B34967A299D}" srcOrd="2" destOrd="0" parTransId="{F75AD8F9-B343-4591-BB6E-76A7D1460467}" sibTransId="{686E128C-20A7-4DF6-8857-AC3783AB523E}"/>
    <dgm:cxn modelId="{E76EB61A-0014-412D-A2A4-7DE98DFC9F59}" srcId="{3A185867-0605-4A8A-AB77-8B03D87DDB51}" destId="{029464A9-0A12-41C4-9116-18D4E7ED83B6}" srcOrd="1" destOrd="0" parTransId="{E62CE4C0-353A-4E63-8A29-FC008E0E3B39}" sibTransId="{C99CCF14-ACAB-494E-A127-FD8F6CB2C51D}"/>
    <dgm:cxn modelId="{0C5E7022-0E18-2744-81D0-0C52D76B4A89}" type="presOf" srcId="{49B216D1-47C1-488E-902B-4B34967A299D}" destId="{EDB21318-3107-6946-B605-39B55841CD67}" srcOrd="0" destOrd="0" presId="urn:microsoft.com/office/officeart/2005/8/layout/vList5"/>
    <dgm:cxn modelId="{86536D31-8941-4293-88D2-AB7CD6484491}" srcId="{A89EACC8-67D8-4683-BACA-572FD0727E73}" destId="{D181D169-B04D-410E-B0A5-2EC639C996BD}" srcOrd="0" destOrd="0" parTransId="{C65D60F4-3EBD-4185-8D80-137427AE1D3E}" sibTransId="{F59A757F-AD45-4B96-BD30-D41804592BAD}"/>
    <dgm:cxn modelId="{14BFAA31-84BA-4460-AF05-42FA046FB461}" srcId="{A89EACC8-67D8-4683-BACA-572FD0727E73}" destId="{2A3A62DB-5603-49A9-B951-9DC5FC615D10}" srcOrd="1" destOrd="0" parTransId="{C1BEDD7B-8E3D-45A6-AD8A-83F4E79AD4B9}" sibTransId="{92676AC0-E125-49CF-AE83-9285390BA528}"/>
    <dgm:cxn modelId="{757CCA39-F6D3-0048-98A5-5CD1B94E5BE4}" type="presOf" srcId="{029464A9-0A12-41C4-9116-18D4E7ED83B6}" destId="{E3412043-A4C5-A14A-9FD3-9A60EA2E9ED6}" srcOrd="0" destOrd="1" presId="urn:microsoft.com/office/officeart/2005/8/layout/vList5"/>
    <dgm:cxn modelId="{0B41F83B-190D-4D9B-834C-502E5D304809}" srcId="{464086FD-7665-471D-AF0B-96EC9CD760C5}" destId="{3A185867-0605-4A8A-AB77-8B03D87DDB51}" srcOrd="1" destOrd="0" parTransId="{F9426CD4-FA7F-41DC-8BE2-F329DCEF432D}" sibTransId="{96F2200E-5A62-455C-AC12-D6C1F5B47F64}"/>
    <dgm:cxn modelId="{BA0BB077-504D-DB4F-A983-1DBAE5983CAA}" type="presOf" srcId="{464086FD-7665-471D-AF0B-96EC9CD760C5}" destId="{3728FC98-E50B-444F-8744-3B1C324B9E2E}" srcOrd="0" destOrd="0" presId="urn:microsoft.com/office/officeart/2005/8/layout/vList5"/>
    <dgm:cxn modelId="{07A9668A-BA00-4C9E-A588-5288831D3254}" srcId="{3A185867-0605-4A8A-AB77-8B03D87DDB51}" destId="{6896FB87-5574-44ED-B3D9-BF6F1FF74E5D}" srcOrd="0" destOrd="0" parTransId="{60F26995-05CA-42DE-9C0D-FD6870A983AC}" sibTransId="{B66B8C05-D762-447F-A5B0-E13D7EA25EC6}"/>
    <dgm:cxn modelId="{73D0938C-B439-4642-B35D-330C8BE613FD}" type="presOf" srcId="{6896FB87-5574-44ED-B3D9-BF6F1FF74E5D}" destId="{E3412043-A4C5-A14A-9FD3-9A60EA2E9ED6}" srcOrd="0" destOrd="0" presId="urn:microsoft.com/office/officeart/2005/8/layout/vList5"/>
    <dgm:cxn modelId="{B2722D9B-A931-8147-B208-744058AA6295}" type="presOf" srcId="{D181D169-B04D-410E-B0A5-2EC639C996BD}" destId="{F6774E9E-5CC1-F84D-A0E4-7B2D5B41777C}" srcOrd="0" destOrd="0" presId="urn:microsoft.com/office/officeart/2005/8/layout/vList5"/>
    <dgm:cxn modelId="{33D2E79D-F20F-CF49-8CF1-7B89342A3DB3}" type="presOf" srcId="{2A3A62DB-5603-49A9-B951-9DC5FC615D10}" destId="{F6774E9E-5CC1-F84D-A0E4-7B2D5B41777C}" srcOrd="0" destOrd="1" presId="urn:microsoft.com/office/officeart/2005/8/layout/vList5"/>
    <dgm:cxn modelId="{355273C9-787E-4226-8B8F-D1326C31B0A8}" srcId="{464086FD-7665-471D-AF0B-96EC9CD760C5}" destId="{A89EACC8-67D8-4683-BACA-572FD0727E73}" srcOrd="0" destOrd="0" parTransId="{7BD721C9-C8D8-40A8-8318-A4A8E50B8547}" sibTransId="{98A4757E-8DA9-4E67-A998-17C3CE626671}"/>
    <dgm:cxn modelId="{7173B3E1-C2F1-9043-B73A-9F5F98F8F01F}" type="presOf" srcId="{A89EACC8-67D8-4683-BACA-572FD0727E73}" destId="{23554B85-8390-F54B-BDEA-568EDFC8B1D3}" srcOrd="0" destOrd="0" presId="urn:microsoft.com/office/officeart/2005/8/layout/vList5"/>
    <dgm:cxn modelId="{A69947FC-C7E6-6B4B-AB1A-49C05F1ED2FB}" type="presOf" srcId="{3A185867-0605-4A8A-AB77-8B03D87DDB51}" destId="{1373AE42-2964-7A4E-90BA-4DA23CEB41AC}" srcOrd="0" destOrd="0" presId="urn:microsoft.com/office/officeart/2005/8/layout/vList5"/>
    <dgm:cxn modelId="{CE2A3C5B-1FD6-4E40-89D0-1BDA7F4BB0EE}" type="presParOf" srcId="{3728FC98-E50B-444F-8744-3B1C324B9E2E}" destId="{6F6424FA-C99D-E34F-B4A1-7D5620C4B6BE}" srcOrd="0" destOrd="0" presId="urn:microsoft.com/office/officeart/2005/8/layout/vList5"/>
    <dgm:cxn modelId="{59C777E5-BF82-2842-9B39-3791CE114B33}" type="presParOf" srcId="{6F6424FA-C99D-E34F-B4A1-7D5620C4B6BE}" destId="{23554B85-8390-F54B-BDEA-568EDFC8B1D3}" srcOrd="0" destOrd="0" presId="urn:microsoft.com/office/officeart/2005/8/layout/vList5"/>
    <dgm:cxn modelId="{B44C2FE2-DCFF-DE42-8CD6-618B434C5A3D}" type="presParOf" srcId="{6F6424FA-C99D-E34F-B4A1-7D5620C4B6BE}" destId="{F6774E9E-5CC1-F84D-A0E4-7B2D5B41777C}" srcOrd="1" destOrd="0" presId="urn:microsoft.com/office/officeart/2005/8/layout/vList5"/>
    <dgm:cxn modelId="{F1AF2569-C76B-D74B-BDA6-C8812D778BD8}" type="presParOf" srcId="{3728FC98-E50B-444F-8744-3B1C324B9E2E}" destId="{F8F1758E-E6A0-6A41-BD56-C879BA5755B2}" srcOrd="1" destOrd="0" presId="urn:microsoft.com/office/officeart/2005/8/layout/vList5"/>
    <dgm:cxn modelId="{D1AB97B0-E309-4F48-A4CD-C780AECEAC74}" type="presParOf" srcId="{3728FC98-E50B-444F-8744-3B1C324B9E2E}" destId="{6707E98B-BAB9-784C-91E6-102650FA950F}" srcOrd="2" destOrd="0" presId="urn:microsoft.com/office/officeart/2005/8/layout/vList5"/>
    <dgm:cxn modelId="{0F274702-D7E7-2E4D-9470-6C3C9F6110FF}" type="presParOf" srcId="{6707E98B-BAB9-784C-91E6-102650FA950F}" destId="{1373AE42-2964-7A4E-90BA-4DA23CEB41AC}" srcOrd="0" destOrd="0" presId="urn:microsoft.com/office/officeart/2005/8/layout/vList5"/>
    <dgm:cxn modelId="{AD32C96E-ABD8-1C44-B7BB-09A7E0A28947}" type="presParOf" srcId="{6707E98B-BAB9-784C-91E6-102650FA950F}" destId="{E3412043-A4C5-A14A-9FD3-9A60EA2E9ED6}" srcOrd="1" destOrd="0" presId="urn:microsoft.com/office/officeart/2005/8/layout/vList5"/>
    <dgm:cxn modelId="{703173DA-29EC-F44B-9150-3C7309147B7B}" type="presParOf" srcId="{3728FC98-E50B-444F-8744-3B1C324B9E2E}" destId="{12934402-41BD-2041-9165-4219A6DB72EC}" srcOrd="3" destOrd="0" presId="urn:microsoft.com/office/officeart/2005/8/layout/vList5"/>
    <dgm:cxn modelId="{735C8311-70EB-F34B-A210-E764528D031A}" type="presParOf" srcId="{3728FC98-E50B-444F-8744-3B1C324B9E2E}" destId="{A5E6B2CA-F165-F04E-8140-F8DFE7EDA3D6}" srcOrd="4" destOrd="0" presId="urn:microsoft.com/office/officeart/2005/8/layout/vList5"/>
    <dgm:cxn modelId="{5FC0D0CD-1DF3-504A-9311-70F3653B31C0}" type="presParOf" srcId="{A5E6B2CA-F165-F04E-8140-F8DFE7EDA3D6}" destId="{EDB21318-3107-6946-B605-39B55841CD6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57B150-745B-48A9-B5E7-2CEC17CDD2E9}" type="doc">
      <dgm:prSet loTypeId="urn:microsoft.com/office/officeart/2016/7/layout/LinearArrowProcessNumbered" loCatId="process" qsTypeId="urn:microsoft.com/office/officeart/2005/8/quickstyle/simple1" qsCatId="simple" csTypeId="urn:microsoft.com/office/officeart/2005/8/colors/accent5_2" csCatId="accent5" phldr="1"/>
      <dgm:spPr/>
      <dgm:t>
        <a:bodyPr/>
        <a:lstStyle/>
        <a:p>
          <a:endParaRPr lang="en-US"/>
        </a:p>
      </dgm:t>
    </dgm:pt>
    <dgm:pt modelId="{83280F05-4727-49B1-9DF1-4BC6108341F0}">
      <dgm:prSet/>
      <dgm:spPr/>
      <dgm:t>
        <a:bodyPr/>
        <a:lstStyle/>
        <a:p>
          <a:r>
            <a:rPr lang="en-US" dirty="0"/>
            <a:t>Naloxone / Narcan is an opiate antagonist that reverses opiate overdose</a:t>
          </a:r>
        </a:p>
      </dgm:t>
    </dgm:pt>
    <dgm:pt modelId="{B80B4E36-2151-4B22-96B3-1610C740A62D}" type="parTrans" cxnId="{05A90053-B411-4665-8966-28D9C44AEC7D}">
      <dgm:prSet/>
      <dgm:spPr/>
      <dgm:t>
        <a:bodyPr/>
        <a:lstStyle/>
        <a:p>
          <a:endParaRPr lang="en-US"/>
        </a:p>
      </dgm:t>
    </dgm:pt>
    <dgm:pt modelId="{F98E30AA-92CA-4847-A089-D5B68AA0A0C7}" type="sibTrans" cxnId="{05A90053-B411-4665-8966-28D9C44AEC7D}">
      <dgm:prSet phldrT="1" phldr="0"/>
      <dgm:spPr/>
      <dgm:t>
        <a:bodyPr/>
        <a:lstStyle/>
        <a:p>
          <a:r>
            <a:rPr lang="en-US"/>
            <a:t>1</a:t>
          </a:r>
        </a:p>
      </dgm:t>
    </dgm:pt>
    <dgm:pt modelId="{8E258B46-EE06-45F7-8073-4BBC862DBDEF}">
      <dgm:prSet/>
      <dgm:spPr/>
      <dgm:t>
        <a:bodyPr/>
        <a:lstStyle/>
        <a:p>
          <a:r>
            <a:rPr lang="en-US"/>
            <a:t>A good patient assessment reveals patients who are candidates for naloxone</a:t>
          </a:r>
        </a:p>
      </dgm:t>
    </dgm:pt>
    <dgm:pt modelId="{647A57CF-B712-4C77-B9A5-8E94CB6BA3FF}" type="parTrans" cxnId="{15CBAA3F-1A27-467C-8BD6-D0F6836F529C}">
      <dgm:prSet/>
      <dgm:spPr/>
      <dgm:t>
        <a:bodyPr/>
        <a:lstStyle/>
        <a:p>
          <a:endParaRPr lang="en-US"/>
        </a:p>
      </dgm:t>
    </dgm:pt>
    <dgm:pt modelId="{D8B044A8-3C74-404C-A0F8-DAD7283EC54D}" type="sibTrans" cxnId="{15CBAA3F-1A27-467C-8BD6-D0F6836F529C}">
      <dgm:prSet phldrT="2" phldr="0"/>
      <dgm:spPr/>
      <dgm:t>
        <a:bodyPr/>
        <a:lstStyle/>
        <a:p>
          <a:r>
            <a:rPr lang="en-US"/>
            <a:t>2</a:t>
          </a:r>
        </a:p>
      </dgm:t>
    </dgm:pt>
    <dgm:pt modelId="{DF80AD82-0B89-4029-9121-08D9463B8532}">
      <dgm:prSet/>
      <dgm:spPr/>
      <dgm:t>
        <a:bodyPr/>
        <a:lstStyle/>
        <a:p>
          <a:r>
            <a:rPr lang="en-US"/>
            <a:t>Consider use of intra-nasal (IN) naloxone for ALOC patients </a:t>
          </a:r>
          <a:r>
            <a:rPr lang="en-US" b="1" i="1"/>
            <a:t>with respiratory depression</a:t>
          </a:r>
          <a:endParaRPr lang="en-US"/>
        </a:p>
      </dgm:t>
    </dgm:pt>
    <dgm:pt modelId="{1C90AC51-E942-424E-86F9-D3F962A192B7}" type="parTrans" cxnId="{C5D3E574-F2F4-4151-AF44-19151F03EB88}">
      <dgm:prSet/>
      <dgm:spPr/>
      <dgm:t>
        <a:bodyPr/>
        <a:lstStyle/>
        <a:p>
          <a:endParaRPr lang="en-US"/>
        </a:p>
      </dgm:t>
    </dgm:pt>
    <dgm:pt modelId="{8FE3FC14-34AD-4463-97BF-74F61DF780AB}" type="sibTrans" cxnId="{C5D3E574-F2F4-4151-AF44-19151F03EB88}">
      <dgm:prSet phldrT="3" phldr="0"/>
      <dgm:spPr/>
      <dgm:t>
        <a:bodyPr/>
        <a:lstStyle/>
        <a:p>
          <a:r>
            <a:rPr lang="en-US"/>
            <a:t>3</a:t>
          </a:r>
        </a:p>
      </dgm:t>
    </dgm:pt>
    <dgm:pt modelId="{96B56F1E-C7CC-4AD4-A0F4-86812CD7EA0C}">
      <dgm:prSet/>
      <dgm:spPr/>
      <dgm:t>
        <a:bodyPr/>
        <a:lstStyle/>
        <a:p>
          <a:r>
            <a:rPr lang="en-US"/>
            <a:t>Airway, breathing, and circulation (</a:t>
          </a:r>
          <a:r>
            <a:rPr lang="en-US" b="1"/>
            <a:t>ABCs</a:t>
          </a:r>
          <a:r>
            <a:rPr lang="en-US"/>
            <a:t>) are </a:t>
          </a:r>
          <a:r>
            <a:rPr lang="en-US" b="1"/>
            <a:t>ALWAYS TOP PRIORITY </a:t>
          </a:r>
          <a:r>
            <a:rPr lang="en-US"/>
            <a:t>when managing patients who are candidates for naloxone</a:t>
          </a:r>
        </a:p>
      </dgm:t>
    </dgm:pt>
    <dgm:pt modelId="{E0A005BE-28F1-4D64-B3DD-9D3F6AFC3AAC}" type="parTrans" cxnId="{D1435BD8-0C96-4DA6-B897-0DFB4C5F4858}">
      <dgm:prSet/>
      <dgm:spPr/>
      <dgm:t>
        <a:bodyPr/>
        <a:lstStyle/>
        <a:p>
          <a:endParaRPr lang="en-US"/>
        </a:p>
      </dgm:t>
    </dgm:pt>
    <dgm:pt modelId="{99533F19-C296-436E-8B0B-5A0D3CE831FA}" type="sibTrans" cxnId="{D1435BD8-0C96-4DA6-B897-0DFB4C5F4858}">
      <dgm:prSet phldrT="4" phldr="0"/>
      <dgm:spPr/>
      <dgm:t>
        <a:bodyPr/>
        <a:lstStyle/>
        <a:p>
          <a:r>
            <a:rPr lang="en-US"/>
            <a:t>4</a:t>
          </a:r>
        </a:p>
      </dgm:t>
    </dgm:pt>
    <dgm:pt modelId="{806FB97F-5A48-4169-9567-6DF47385C54E}">
      <dgm:prSet/>
      <dgm:spPr/>
      <dgm:t>
        <a:bodyPr/>
        <a:lstStyle/>
        <a:p>
          <a:r>
            <a:rPr lang="en-US" dirty="0"/>
            <a:t>No person will administer the department-issued intra-nasal Narcan until they have completed both the written test &amp;  competency skills sign off.</a:t>
          </a:r>
        </a:p>
      </dgm:t>
    </dgm:pt>
    <dgm:pt modelId="{5DF83AB3-DB0F-4186-A194-29BA3692610E}" type="parTrans" cxnId="{5C49A24F-538B-433F-8741-67BEBCBB4387}">
      <dgm:prSet/>
      <dgm:spPr/>
      <dgm:t>
        <a:bodyPr/>
        <a:lstStyle/>
        <a:p>
          <a:endParaRPr lang="en-US"/>
        </a:p>
      </dgm:t>
    </dgm:pt>
    <dgm:pt modelId="{606449AD-E691-43F0-9267-487BCFED98BE}" type="sibTrans" cxnId="{5C49A24F-538B-433F-8741-67BEBCBB4387}">
      <dgm:prSet phldrT="5" phldr="0"/>
      <dgm:spPr/>
      <dgm:t>
        <a:bodyPr/>
        <a:lstStyle/>
        <a:p>
          <a:r>
            <a:rPr lang="en-US"/>
            <a:t>5</a:t>
          </a:r>
        </a:p>
      </dgm:t>
    </dgm:pt>
    <dgm:pt modelId="{B8576AF5-403D-4410-BF88-F03319F1E953}">
      <dgm:prSet/>
      <dgm:spPr/>
      <dgm:t>
        <a:bodyPr/>
        <a:lstStyle/>
        <a:p>
          <a:r>
            <a:rPr lang="en-US"/>
            <a:t>You are NOT authorized, nor certified, to use or possess the department-issued naloxone off-duty.</a:t>
          </a:r>
        </a:p>
      </dgm:t>
    </dgm:pt>
    <dgm:pt modelId="{16FA2F82-FD96-48DF-82E9-AD2186C89651}" type="parTrans" cxnId="{5AAB8138-4061-43C6-AF47-A6CEDB7760ED}">
      <dgm:prSet/>
      <dgm:spPr/>
      <dgm:t>
        <a:bodyPr/>
        <a:lstStyle/>
        <a:p>
          <a:endParaRPr lang="en-US"/>
        </a:p>
      </dgm:t>
    </dgm:pt>
    <dgm:pt modelId="{56EA0142-818C-44F9-A3FF-1CC0A859A30D}" type="sibTrans" cxnId="{5AAB8138-4061-43C6-AF47-A6CEDB7760ED}">
      <dgm:prSet phldrT="6" phldr="0"/>
      <dgm:spPr/>
      <dgm:t>
        <a:bodyPr/>
        <a:lstStyle/>
        <a:p>
          <a:r>
            <a:rPr lang="en-US"/>
            <a:t>6</a:t>
          </a:r>
        </a:p>
      </dgm:t>
    </dgm:pt>
    <dgm:pt modelId="{B26B1E9F-E0F8-494C-B7F9-1644F502E4EE}" type="pres">
      <dgm:prSet presAssocID="{F657B150-745B-48A9-B5E7-2CEC17CDD2E9}" presName="linearFlow" presStyleCnt="0">
        <dgm:presLayoutVars>
          <dgm:dir/>
          <dgm:animLvl val="lvl"/>
          <dgm:resizeHandles val="exact"/>
        </dgm:presLayoutVars>
      </dgm:prSet>
      <dgm:spPr/>
    </dgm:pt>
    <dgm:pt modelId="{47EA4E0F-7B4C-4A41-9A21-32751C4EECC7}" type="pres">
      <dgm:prSet presAssocID="{83280F05-4727-49B1-9DF1-4BC6108341F0}" presName="compositeNode" presStyleCnt="0"/>
      <dgm:spPr/>
    </dgm:pt>
    <dgm:pt modelId="{10895BBB-7A31-469B-AC1F-B47293E3B28F}" type="pres">
      <dgm:prSet presAssocID="{83280F05-4727-49B1-9DF1-4BC6108341F0}" presName="parTx" presStyleLbl="node1" presStyleIdx="0" presStyleCnt="0">
        <dgm:presLayoutVars>
          <dgm:chMax val="0"/>
          <dgm:chPref val="0"/>
          <dgm:bulletEnabled val="1"/>
        </dgm:presLayoutVars>
      </dgm:prSet>
      <dgm:spPr/>
    </dgm:pt>
    <dgm:pt modelId="{7E81FA9B-59E4-4019-9BA3-418EAA46B81D}" type="pres">
      <dgm:prSet presAssocID="{83280F05-4727-49B1-9DF1-4BC6108341F0}" presName="parSh" presStyleCnt="0"/>
      <dgm:spPr/>
    </dgm:pt>
    <dgm:pt modelId="{D179F692-F723-4A6A-BA7B-58B05D565D29}" type="pres">
      <dgm:prSet presAssocID="{83280F05-4727-49B1-9DF1-4BC6108341F0}" presName="lineNode" presStyleLbl="alignAccFollowNode1" presStyleIdx="0" presStyleCnt="18"/>
      <dgm:spPr/>
    </dgm:pt>
    <dgm:pt modelId="{A95B9E6A-B4E5-4102-9FC2-3B17D29A1AAF}" type="pres">
      <dgm:prSet presAssocID="{83280F05-4727-49B1-9DF1-4BC6108341F0}" presName="lineArrowNode" presStyleLbl="alignAccFollowNode1" presStyleIdx="1" presStyleCnt="18"/>
      <dgm:spPr/>
    </dgm:pt>
    <dgm:pt modelId="{7D383E9B-B8FE-4AC5-B733-90FD7D22B090}" type="pres">
      <dgm:prSet presAssocID="{F98E30AA-92CA-4847-A089-D5B68AA0A0C7}" presName="sibTransNodeCircle" presStyleLbl="alignNode1" presStyleIdx="0" presStyleCnt="6">
        <dgm:presLayoutVars>
          <dgm:chMax val="0"/>
          <dgm:bulletEnabled/>
        </dgm:presLayoutVars>
      </dgm:prSet>
      <dgm:spPr/>
    </dgm:pt>
    <dgm:pt modelId="{199863DB-E4CC-4C54-A818-8CB206D9FCE2}" type="pres">
      <dgm:prSet presAssocID="{F98E30AA-92CA-4847-A089-D5B68AA0A0C7}" presName="spacerBetweenCircleAndCallout" presStyleCnt="0">
        <dgm:presLayoutVars/>
      </dgm:prSet>
      <dgm:spPr/>
    </dgm:pt>
    <dgm:pt modelId="{B8E04631-B554-40F5-A97A-154B71B119CD}" type="pres">
      <dgm:prSet presAssocID="{83280F05-4727-49B1-9DF1-4BC6108341F0}" presName="nodeText" presStyleLbl="alignAccFollowNode1" presStyleIdx="2" presStyleCnt="18" custLinFactX="133333" custLinFactNeighborX="200000" custLinFactNeighborY="624">
        <dgm:presLayoutVars>
          <dgm:bulletEnabled val="1"/>
        </dgm:presLayoutVars>
      </dgm:prSet>
      <dgm:spPr/>
    </dgm:pt>
    <dgm:pt modelId="{420DA473-A2FA-48D4-B40C-8673051812EF}" type="pres">
      <dgm:prSet presAssocID="{F98E30AA-92CA-4847-A089-D5B68AA0A0C7}" presName="sibTransComposite" presStyleCnt="0"/>
      <dgm:spPr/>
    </dgm:pt>
    <dgm:pt modelId="{D470C275-3730-43B3-8BCC-4C66761BD0C9}" type="pres">
      <dgm:prSet presAssocID="{8E258B46-EE06-45F7-8073-4BBC862DBDEF}" presName="compositeNode" presStyleCnt="0"/>
      <dgm:spPr/>
    </dgm:pt>
    <dgm:pt modelId="{1CE884DF-BBB8-4A8E-B888-3D10BBCAEA28}" type="pres">
      <dgm:prSet presAssocID="{8E258B46-EE06-45F7-8073-4BBC862DBDEF}" presName="parTx" presStyleLbl="node1" presStyleIdx="0" presStyleCnt="0">
        <dgm:presLayoutVars>
          <dgm:chMax val="0"/>
          <dgm:chPref val="0"/>
          <dgm:bulletEnabled val="1"/>
        </dgm:presLayoutVars>
      </dgm:prSet>
      <dgm:spPr/>
    </dgm:pt>
    <dgm:pt modelId="{3EC4E4F8-E490-4FAA-B1EA-2BA3647E4B61}" type="pres">
      <dgm:prSet presAssocID="{8E258B46-EE06-45F7-8073-4BBC862DBDEF}" presName="parSh" presStyleCnt="0"/>
      <dgm:spPr/>
    </dgm:pt>
    <dgm:pt modelId="{4D00EDCE-FA85-4915-AE13-D710AA76769F}" type="pres">
      <dgm:prSet presAssocID="{8E258B46-EE06-45F7-8073-4BBC862DBDEF}" presName="lineNode" presStyleLbl="alignAccFollowNode1" presStyleIdx="3" presStyleCnt="18"/>
      <dgm:spPr/>
    </dgm:pt>
    <dgm:pt modelId="{3E2D2243-FC54-47CC-8E7F-2718156E88BA}" type="pres">
      <dgm:prSet presAssocID="{8E258B46-EE06-45F7-8073-4BBC862DBDEF}" presName="lineArrowNode" presStyleLbl="alignAccFollowNode1" presStyleIdx="4" presStyleCnt="18"/>
      <dgm:spPr/>
    </dgm:pt>
    <dgm:pt modelId="{9E67B719-B577-4F42-87EA-F8523F5BE75A}" type="pres">
      <dgm:prSet presAssocID="{D8B044A8-3C74-404C-A0F8-DAD7283EC54D}" presName="sibTransNodeCircle" presStyleLbl="alignNode1" presStyleIdx="1" presStyleCnt="6">
        <dgm:presLayoutVars>
          <dgm:chMax val="0"/>
          <dgm:bulletEnabled/>
        </dgm:presLayoutVars>
      </dgm:prSet>
      <dgm:spPr/>
    </dgm:pt>
    <dgm:pt modelId="{05F36B52-3339-486F-B9AC-C89E0DE96750}" type="pres">
      <dgm:prSet presAssocID="{D8B044A8-3C74-404C-A0F8-DAD7283EC54D}" presName="spacerBetweenCircleAndCallout" presStyleCnt="0">
        <dgm:presLayoutVars/>
      </dgm:prSet>
      <dgm:spPr/>
    </dgm:pt>
    <dgm:pt modelId="{97519DBD-3673-41FB-AF45-4548CF6898F0}" type="pres">
      <dgm:prSet presAssocID="{8E258B46-EE06-45F7-8073-4BBC862DBDEF}" presName="nodeText" presStyleLbl="alignAccFollowNode1" presStyleIdx="5" presStyleCnt="18">
        <dgm:presLayoutVars>
          <dgm:bulletEnabled val="1"/>
        </dgm:presLayoutVars>
      </dgm:prSet>
      <dgm:spPr/>
    </dgm:pt>
    <dgm:pt modelId="{CAF60AFC-BC65-40F9-B1B9-90020D39175C}" type="pres">
      <dgm:prSet presAssocID="{D8B044A8-3C74-404C-A0F8-DAD7283EC54D}" presName="sibTransComposite" presStyleCnt="0"/>
      <dgm:spPr/>
    </dgm:pt>
    <dgm:pt modelId="{346C2E7D-5664-4F37-B748-7AAFBB7F6423}" type="pres">
      <dgm:prSet presAssocID="{DF80AD82-0B89-4029-9121-08D9463B8532}" presName="compositeNode" presStyleCnt="0"/>
      <dgm:spPr/>
    </dgm:pt>
    <dgm:pt modelId="{4078BAC6-D7E9-4C38-8216-CEB23E349AF4}" type="pres">
      <dgm:prSet presAssocID="{DF80AD82-0B89-4029-9121-08D9463B8532}" presName="parTx" presStyleLbl="node1" presStyleIdx="0" presStyleCnt="0">
        <dgm:presLayoutVars>
          <dgm:chMax val="0"/>
          <dgm:chPref val="0"/>
          <dgm:bulletEnabled val="1"/>
        </dgm:presLayoutVars>
      </dgm:prSet>
      <dgm:spPr/>
    </dgm:pt>
    <dgm:pt modelId="{D0D1227E-99BD-47D5-A81C-80A51F0BCE46}" type="pres">
      <dgm:prSet presAssocID="{DF80AD82-0B89-4029-9121-08D9463B8532}" presName="parSh" presStyleCnt="0"/>
      <dgm:spPr/>
    </dgm:pt>
    <dgm:pt modelId="{B442E382-054F-46A7-AC3D-C54B4A53EECB}" type="pres">
      <dgm:prSet presAssocID="{DF80AD82-0B89-4029-9121-08D9463B8532}" presName="lineNode" presStyleLbl="alignAccFollowNode1" presStyleIdx="6" presStyleCnt="18"/>
      <dgm:spPr/>
    </dgm:pt>
    <dgm:pt modelId="{4082379A-3C11-4706-8DA3-CFD10289BC70}" type="pres">
      <dgm:prSet presAssocID="{DF80AD82-0B89-4029-9121-08D9463B8532}" presName="lineArrowNode" presStyleLbl="alignAccFollowNode1" presStyleIdx="7" presStyleCnt="18"/>
      <dgm:spPr/>
    </dgm:pt>
    <dgm:pt modelId="{E0CDE86A-A81F-497B-9A04-2FE00FE4EEE9}" type="pres">
      <dgm:prSet presAssocID="{8FE3FC14-34AD-4463-97BF-74F61DF780AB}" presName="sibTransNodeCircle" presStyleLbl="alignNode1" presStyleIdx="2" presStyleCnt="6">
        <dgm:presLayoutVars>
          <dgm:chMax val="0"/>
          <dgm:bulletEnabled/>
        </dgm:presLayoutVars>
      </dgm:prSet>
      <dgm:spPr/>
    </dgm:pt>
    <dgm:pt modelId="{970814BF-81EB-4E19-93FB-1E8BA77E4B41}" type="pres">
      <dgm:prSet presAssocID="{8FE3FC14-34AD-4463-97BF-74F61DF780AB}" presName="spacerBetweenCircleAndCallout" presStyleCnt="0">
        <dgm:presLayoutVars/>
      </dgm:prSet>
      <dgm:spPr/>
    </dgm:pt>
    <dgm:pt modelId="{1C0EDE23-D17A-4A5E-A557-576439086A8D}" type="pres">
      <dgm:prSet presAssocID="{DF80AD82-0B89-4029-9121-08D9463B8532}" presName="nodeText" presStyleLbl="alignAccFollowNode1" presStyleIdx="8" presStyleCnt="18">
        <dgm:presLayoutVars>
          <dgm:bulletEnabled val="1"/>
        </dgm:presLayoutVars>
      </dgm:prSet>
      <dgm:spPr/>
    </dgm:pt>
    <dgm:pt modelId="{6166C7EE-3AC9-47B9-A2DC-95AD0CA0309D}" type="pres">
      <dgm:prSet presAssocID="{8FE3FC14-34AD-4463-97BF-74F61DF780AB}" presName="sibTransComposite" presStyleCnt="0"/>
      <dgm:spPr/>
    </dgm:pt>
    <dgm:pt modelId="{5AFB5DE1-7AEA-41D5-B004-BCD50B5C1BB0}" type="pres">
      <dgm:prSet presAssocID="{96B56F1E-C7CC-4AD4-A0F4-86812CD7EA0C}" presName="compositeNode" presStyleCnt="0"/>
      <dgm:spPr/>
    </dgm:pt>
    <dgm:pt modelId="{33CA8C8A-3209-419C-A042-7F464F9F56FC}" type="pres">
      <dgm:prSet presAssocID="{96B56F1E-C7CC-4AD4-A0F4-86812CD7EA0C}" presName="parTx" presStyleLbl="node1" presStyleIdx="0" presStyleCnt="0">
        <dgm:presLayoutVars>
          <dgm:chMax val="0"/>
          <dgm:chPref val="0"/>
          <dgm:bulletEnabled val="1"/>
        </dgm:presLayoutVars>
      </dgm:prSet>
      <dgm:spPr/>
    </dgm:pt>
    <dgm:pt modelId="{25283D24-F319-4506-AE81-BEF72AB725B5}" type="pres">
      <dgm:prSet presAssocID="{96B56F1E-C7CC-4AD4-A0F4-86812CD7EA0C}" presName="parSh" presStyleCnt="0"/>
      <dgm:spPr/>
    </dgm:pt>
    <dgm:pt modelId="{AF72476E-F861-4588-A6D3-374880539FFB}" type="pres">
      <dgm:prSet presAssocID="{96B56F1E-C7CC-4AD4-A0F4-86812CD7EA0C}" presName="lineNode" presStyleLbl="alignAccFollowNode1" presStyleIdx="9" presStyleCnt="18"/>
      <dgm:spPr/>
    </dgm:pt>
    <dgm:pt modelId="{FE7C28A8-82D7-45D6-84A9-848E9EF91029}" type="pres">
      <dgm:prSet presAssocID="{96B56F1E-C7CC-4AD4-A0F4-86812CD7EA0C}" presName="lineArrowNode" presStyleLbl="alignAccFollowNode1" presStyleIdx="10" presStyleCnt="18"/>
      <dgm:spPr/>
    </dgm:pt>
    <dgm:pt modelId="{D432DB19-47C1-4956-9DB8-3B4C07EF49A2}" type="pres">
      <dgm:prSet presAssocID="{99533F19-C296-436E-8B0B-5A0D3CE831FA}" presName="sibTransNodeCircle" presStyleLbl="alignNode1" presStyleIdx="3" presStyleCnt="6">
        <dgm:presLayoutVars>
          <dgm:chMax val="0"/>
          <dgm:bulletEnabled/>
        </dgm:presLayoutVars>
      </dgm:prSet>
      <dgm:spPr/>
    </dgm:pt>
    <dgm:pt modelId="{5AFEC90D-3586-475A-8427-380C0553B59E}" type="pres">
      <dgm:prSet presAssocID="{99533F19-C296-436E-8B0B-5A0D3CE831FA}" presName="spacerBetweenCircleAndCallout" presStyleCnt="0">
        <dgm:presLayoutVars/>
      </dgm:prSet>
      <dgm:spPr/>
    </dgm:pt>
    <dgm:pt modelId="{882A69F2-5F95-4F8C-A4E0-F59635BC2293}" type="pres">
      <dgm:prSet presAssocID="{96B56F1E-C7CC-4AD4-A0F4-86812CD7EA0C}" presName="nodeText" presStyleLbl="alignAccFollowNode1" presStyleIdx="11" presStyleCnt="18" custLinFactX="-134893" custLinFactNeighborX="-200000">
        <dgm:presLayoutVars>
          <dgm:bulletEnabled val="1"/>
        </dgm:presLayoutVars>
      </dgm:prSet>
      <dgm:spPr/>
    </dgm:pt>
    <dgm:pt modelId="{0DB0F79D-AC43-40C9-A3D9-385FB1D2D388}" type="pres">
      <dgm:prSet presAssocID="{99533F19-C296-436E-8B0B-5A0D3CE831FA}" presName="sibTransComposite" presStyleCnt="0"/>
      <dgm:spPr/>
    </dgm:pt>
    <dgm:pt modelId="{A55B5820-62A9-4FF5-B87F-80DA992B89A0}" type="pres">
      <dgm:prSet presAssocID="{806FB97F-5A48-4169-9567-6DF47385C54E}" presName="compositeNode" presStyleCnt="0"/>
      <dgm:spPr/>
    </dgm:pt>
    <dgm:pt modelId="{079CF512-D2A7-4BBC-B454-7BA76BC907F1}" type="pres">
      <dgm:prSet presAssocID="{806FB97F-5A48-4169-9567-6DF47385C54E}" presName="parTx" presStyleLbl="node1" presStyleIdx="0" presStyleCnt="0">
        <dgm:presLayoutVars>
          <dgm:chMax val="0"/>
          <dgm:chPref val="0"/>
          <dgm:bulletEnabled val="1"/>
        </dgm:presLayoutVars>
      </dgm:prSet>
      <dgm:spPr/>
    </dgm:pt>
    <dgm:pt modelId="{1123D439-7C57-453F-9852-5B3E84375773}" type="pres">
      <dgm:prSet presAssocID="{806FB97F-5A48-4169-9567-6DF47385C54E}" presName="parSh" presStyleCnt="0"/>
      <dgm:spPr/>
    </dgm:pt>
    <dgm:pt modelId="{D2387AB0-E983-4CD4-9DD0-EC611954ED01}" type="pres">
      <dgm:prSet presAssocID="{806FB97F-5A48-4169-9567-6DF47385C54E}" presName="lineNode" presStyleLbl="alignAccFollowNode1" presStyleIdx="12" presStyleCnt="18"/>
      <dgm:spPr/>
    </dgm:pt>
    <dgm:pt modelId="{0C0C0461-D025-4E6A-8EC9-E49973854051}" type="pres">
      <dgm:prSet presAssocID="{806FB97F-5A48-4169-9567-6DF47385C54E}" presName="lineArrowNode" presStyleLbl="alignAccFollowNode1" presStyleIdx="13" presStyleCnt="18"/>
      <dgm:spPr/>
    </dgm:pt>
    <dgm:pt modelId="{AC6F3066-AB51-492D-853F-62DF178A1806}" type="pres">
      <dgm:prSet presAssocID="{606449AD-E691-43F0-9267-487BCFED98BE}" presName="sibTransNodeCircle" presStyleLbl="alignNode1" presStyleIdx="4" presStyleCnt="6">
        <dgm:presLayoutVars>
          <dgm:chMax val="0"/>
          <dgm:bulletEnabled/>
        </dgm:presLayoutVars>
      </dgm:prSet>
      <dgm:spPr/>
    </dgm:pt>
    <dgm:pt modelId="{E60C782E-4184-46EA-9CC4-45374643ECCA}" type="pres">
      <dgm:prSet presAssocID="{606449AD-E691-43F0-9267-487BCFED98BE}" presName="spacerBetweenCircleAndCallout" presStyleCnt="0">
        <dgm:presLayoutVars/>
      </dgm:prSet>
      <dgm:spPr/>
    </dgm:pt>
    <dgm:pt modelId="{B729ADD8-7B67-409B-92DD-854796DFDE4C}" type="pres">
      <dgm:prSet presAssocID="{806FB97F-5A48-4169-9567-6DF47385C54E}" presName="nodeText" presStyleLbl="alignAccFollowNode1" presStyleIdx="14" presStyleCnt="18">
        <dgm:presLayoutVars>
          <dgm:bulletEnabled val="1"/>
        </dgm:presLayoutVars>
      </dgm:prSet>
      <dgm:spPr/>
    </dgm:pt>
    <dgm:pt modelId="{A7537F26-0694-4FCB-8B07-AA963D926B6D}" type="pres">
      <dgm:prSet presAssocID="{606449AD-E691-43F0-9267-487BCFED98BE}" presName="sibTransComposite" presStyleCnt="0"/>
      <dgm:spPr/>
    </dgm:pt>
    <dgm:pt modelId="{EBCABF29-70D5-41D0-8440-B89FD38B428E}" type="pres">
      <dgm:prSet presAssocID="{B8576AF5-403D-4410-BF88-F03319F1E953}" presName="compositeNode" presStyleCnt="0"/>
      <dgm:spPr/>
    </dgm:pt>
    <dgm:pt modelId="{2853652E-1AA7-45B7-ACE4-AC508026AB52}" type="pres">
      <dgm:prSet presAssocID="{B8576AF5-403D-4410-BF88-F03319F1E953}" presName="parTx" presStyleLbl="node1" presStyleIdx="0" presStyleCnt="0">
        <dgm:presLayoutVars>
          <dgm:chMax val="0"/>
          <dgm:chPref val="0"/>
          <dgm:bulletEnabled val="1"/>
        </dgm:presLayoutVars>
      </dgm:prSet>
      <dgm:spPr/>
    </dgm:pt>
    <dgm:pt modelId="{7A435CB4-1F7C-4A76-AE3A-E0EC4CD2D37E}" type="pres">
      <dgm:prSet presAssocID="{B8576AF5-403D-4410-BF88-F03319F1E953}" presName="parSh" presStyleCnt="0"/>
      <dgm:spPr/>
    </dgm:pt>
    <dgm:pt modelId="{3F85C412-A0AE-4369-9871-D014C9B4D224}" type="pres">
      <dgm:prSet presAssocID="{B8576AF5-403D-4410-BF88-F03319F1E953}" presName="lineNode" presStyleLbl="alignAccFollowNode1" presStyleIdx="15" presStyleCnt="18"/>
      <dgm:spPr/>
    </dgm:pt>
    <dgm:pt modelId="{9BBDAA64-7247-4603-B0E7-49C4A1462ED3}" type="pres">
      <dgm:prSet presAssocID="{B8576AF5-403D-4410-BF88-F03319F1E953}" presName="lineArrowNode" presStyleLbl="alignAccFollowNode1" presStyleIdx="16" presStyleCnt="18"/>
      <dgm:spPr/>
    </dgm:pt>
    <dgm:pt modelId="{B6583E39-5B32-4C83-9252-497E0BDD9A57}" type="pres">
      <dgm:prSet presAssocID="{56EA0142-818C-44F9-A3FF-1CC0A859A30D}" presName="sibTransNodeCircle" presStyleLbl="alignNode1" presStyleIdx="5" presStyleCnt="6">
        <dgm:presLayoutVars>
          <dgm:chMax val="0"/>
          <dgm:bulletEnabled/>
        </dgm:presLayoutVars>
      </dgm:prSet>
      <dgm:spPr/>
    </dgm:pt>
    <dgm:pt modelId="{287A44AA-FF0C-40F9-AA5F-D00A6F7B8B9E}" type="pres">
      <dgm:prSet presAssocID="{56EA0142-818C-44F9-A3FF-1CC0A859A30D}" presName="spacerBetweenCircleAndCallout" presStyleCnt="0">
        <dgm:presLayoutVars/>
      </dgm:prSet>
      <dgm:spPr/>
    </dgm:pt>
    <dgm:pt modelId="{5E8D4B2B-AA7A-481B-9100-125A8D1CD3D4}" type="pres">
      <dgm:prSet presAssocID="{B8576AF5-403D-4410-BF88-F03319F1E953}" presName="nodeText" presStyleLbl="alignAccFollowNode1" presStyleIdx="17" presStyleCnt="18">
        <dgm:presLayoutVars>
          <dgm:bulletEnabled val="1"/>
        </dgm:presLayoutVars>
      </dgm:prSet>
      <dgm:spPr/>
    </dgm:pt>
  </dgm:ptLst>
  <dgm:cxnLst>
    <dgm:cxn modelId="{AB8DB518-E73E-4BDC-8765-7850DC209611}" type="presOf" srcId="{606449AD-E691-43F0-9267-487BCFED98BE}" destId="{AC6F3066-AB51-492D-853F-62DF178A1806}" srcOrd="0" destOrd="0" presId="urn:microsoft.com/office/officeart/2016/7/layout/LinearArrowProcessNumbered"/>
    <dgm:cxn modelId="{917A9619-02B7-41AE-95EA-3F7059DCA2F0}" type="presOf" srcId="{56EA0142-818C-44F9-A3FF-1CC0A859A30D}" destId="{B6583E39-5B32-4C83-9252-497E0BDD9A57}" srcOrd="0" destOrd="0" presId="urn:microsoft.com/office/officeart/2016/7/layout/LinearArrowProcessNumbered"/>
    <dgm:cxn modelId="{5AAB8138-4061-43C6-AF47-A6CEDB7760ED}" srcId="{F657B150-745B-48A9-B5E7-2CEC17CDD2E9}" destId="{B8576AF5-403D-4410-BF88-F03319F1E953}" srcOrd="5" destOrd="0" parTransId="{16FA2F82-FD96-48DF-82E9-AD2186C89651}" sibTransId="{56EA0142-818C-44F9-A3FF-1CC0A859A30D}"/>
    <dgm:cxn modelId="{15CBAA3F-1A27-467C-8BD6-D0F6836F529C}" srcId="{F657B150-745B-48A9-B5E7-2CEC17CDD2E9}" destId="{8E258B46-EE06-45F7-8073-4BBC862DBDEF}" srcOrd="1" destOrd="0" parTransId="{647A57CF-B712-4C77-B9A5-8E94CB6BA3FF}" sibTransId="{D8B044A8-3C74-404C-A0F8-DAD7283EC54D}"/>
    <dgm:cxn modelId="{5C49A24F-538B-433F-8741-67BEBCBB4387}" srcId="{F657B150-745B-48A9-B5E7-2CEC17CDD2E9}" destId="{806FB97F-5A48-4169-9567-6DF47385C54E}" srcOrd="4" destOrd="0" parTransId="{5DF83AB3-DB0F-4186-A194-29BA3692610E}" sibTransId="{606449AD-E691-43F0-9267-487BCFED98BE}"/>
    <dgm:cxn modelId="{05A90053-B411-4665-8966-28D9C44AEC7D}" srcId="{F657B150-745B-48A9-B5E7-2CEC17CDD2E9}" destId="{83280F05-4727-49B1-9DF1-4BC6108341F0}" srcOrd="0" destOrd="0" parTransId="{B80B4E36-2151-4B22-96B3-1610C740A62D}" sibTransId="{F98E30AA-92CA-4847-A089-D5B68AA0A0C7}"/>
    <dgm:cxn modelId="{C5D3E574-F2F4-4151-AF44-19151F03EB88}" srcId="{F657B150-745B-48A9-B5E7-2CEC17CDD2E9}" destId="{DF80AD82-0B89-4029-9121-08D9463B8532}" srcOrd="2" destOrd="0" parTransId="{1C90AC51-E942-424E-86F9-D3F962A192B7}" sibTransId="{8FE3FC14-34AD-4463-97BF-74F61DF780AB}"/>
    <dgm:cxn modelId="{9C36DC78-BF3A-4B34-8B28-63B0EC565BB8}" type="presOf" srcId="{83280F05-4727-49B1-9DF1-4BC6108341F0}" destId="{B8E04631-B554-40F5-A97A-154B71B119CD}" srcOrd="0" destOrd="0" presId="urn:microsoft.com/office/officeart/2016/7/layout/LinearArrowProcessNumbered"/>
    <dgm:cxn modelId="{85B9E183-FFF2-4D1D-8224-3F0978906421}" type="presOf" srcId="{B8576AF5-403D-4410-BF88-F03319F1E953}" destId="{5E8D4B2B-AA7A-481B-9100-125A8D1CD3D4}" srcOrd="0" destOrd="0" presId="urn:microsoft.com/office/officeart/2016/7/layout/LinearArrowProcessNumbered"/>
    <dgm:cxn modelId="{723D548B-8180-4517-A509-FF22C58B050A}" type="presOf" srcId="{F657B150-745B-48A9-B5E7-2CEC17CDD2E9}" destId="{B26B1E9F-E0F8-494C-B7F9-1644F502E4EE}" srcOrd="0" destOrd="0" presId="urn:microsoft.com/office/officeart/2016/7/layout/LinearArrowProcessNumbered"/>
    <dgm:cxn modelId="{58AC6F97-1A7F-4CCA-8431-27FAF32E68E0}" type="presOf" srcId="{DF80AD82-0B89-4029-9121-08D9463B8532}" destId="{1C0EDE23-D17A-4A5E-A557-576439086A8D}" srcOrd="0" destOrd="0" presId="urn:microsoft.com/office/officeart/2016/7/layout/LinearArrowProcessNumbered"/>
    <dgm:cxn modelId="{78A1E0B5-86E5-4E47-8AD7-EB545FCF0970}" type="presOf" srcId="{8E258B46-EE06-45F7-8073-4BBC862DBDEF}" destId="{97519DBD-3673-41FB-AF45-4548CF6898F0}" srcOrd="0" destOrd="0" presId="urn:microsoft.com/office/officeart/2016/7/layout/LinearArrowProcessNumbered"/>
    <dgm:cxn modelId="{FEBF40D2-00C9-4B92-A253-8B537ADFABFA}" type="presOf" srcId="{96B56F1E-C7CC-4AD4-A0F4-86812CD7EA0C}" destId="{882A69F2-5F95-4F8C-A4E0-F59635BC2293}" srcOrd="0" destOrd="0" presId="urn:microsoft.com/office/officeart/2016/7/layout/LinearArrowProcessNumbered"/>
    <dgm:cxn modelId="{51B3F2D6-4328-4EFF-B53B-7772A25A9568}" type="presOf" srcId="{F98E30AA-92CA-4847-A089-D5B68AA0A0C7}" destId="{7D383E9B-B8FE-4AC5-B733-90FD7D22B090}" srcOrd="0" destOrd="0" presId="urn:microsoft.com/office/officeart/2016/7/layout/LinearArrowProcessNumbered"/>
    <dgm:cxn modelId="{D1435BD8-0C96-4DA6-B897-0DFB4C5F4858}" srcId="{F657B150-745B-48A9-B5E7-2CEC17CDD2E9}" destId="{96B56F1E-C7CC-4AD4-A0F4-86812CD7EA0C}" srcOrd="3" destOrd="0" parTransId="{E0A005BE-28F1-4D64-B3DD-9D3F6AFC3AAC}" sibTransId="{99533F19-C296-436E-8B0B-5A0D3CE831FA}"/>
    <dgm:cxn modelId="{01998CE5-CE48-4D98-9A1C-36F0758F579A}" type="presOf" srcId="{99533F19-C296-436E-8B0B-5A0D3CE831FA}" destId="{D432DB19-47C1-4956-9DB8-3B4C07EF49A2}" srcOrd="0" destOrd="0" presId="urn:microsoft.com/office/officeart/2016/7/layout/LinearArrowProcessNumbered"/>
    <dgm:cxn modelId="{BDC918EB-23D6-4A66-B6BE-C5A428416F9A}" type="presOf" srcId="{8FE3FC14-34AD-4463-97BF-74F61DF780AB}" destId="{E0CDE86A-A81F-497B-9A04-2FE00FE4EEE9}" srcOrd="0" destOrd="0" presId="urn:microsoft.com/office/officeart/2016/7/layout/LinearArrowProcessNumbered"/>
    <dgm:cxn modelId="{8FFF68ED-129A-420D-8A20-D1AFB57F79DE}" type="presOf" srcId="{806FB97F-5A48-4169-9567-6DF47385C54E}" destId="{B729ADD8-7B67-409B-92DD-854796DFDE4C}" srcOrd="0" destOrd="0" presId="urn:microsoft.com/office/officeart/2016/7/layout/LinearArrowProcessNumbered"/>
    <dgm:cxn modelId="{7C2C9AEF-5550-4222-A20B-E4C6FC3F6E96}" type="presOf" srcId="{D8B044A8-3C74-404C-A0F8-DAD7283EC54D}" destId="{9E67B719-B577-4F42-87EA-F8523F5BE75A}" srcOrd="0" destOrd="0" presId="urn:microsoft.com/office/officeart/2016/7/layout/LinearArrowProcessNumbered"/>
    <dgm:cxn modelId="{887FADC9-8C46-4699-95F9-CA5676248143}" type="presParOf" srcId="{B26B1E9F-E0F8-494C-B7F9-1644F502E4EE}" destId="{47EA4E0F-7B4C-4A41-9A21-32751C4EECC7}" srcOrd="0" destOrd="0" presId="urn:microsoft.com/office/officeart/2016/7/layout/LinearArrowProcessNumbered"/>
    <dgm:cxn modelId="{A613ADE6-FFE2-4D44-8761-6350A3984F32}" type="presParOf" srcId="{47EA4E0F-7B4C-4A41-9A21-32751C4EECC7}" destId="{10895BBB-7A31-469B-AC1F-B47293E3B28F}" srcOrd="0" destOrd="0" presId="urn:microsoft.com/office/officeart/2016/7/layout/LinearArrowProcessNumbered"/>
    <dgm:cxn modelId="{8991ADB1-FE66-49ED-99A9-07E384F14F1A}" type="presParOf" srcId="{47EA4E0F-7B4C-4A41-9A21-32751C4EECC7}" destId="{7E81FA9B-59E4-4019-9BA3-418EAA46B81D}" srcOrd="1" destOrd="0" presId="urn:microsoft.com/office/officeart/2016/7/layout/LinearArrowProcessNumbered"/>
    <dgm:cxn modelId="{24BE1889-D7E0-4C47-B152-FF7EC385BF4F}" type="presParOf" srcId="{7E81FA9B-59E4-4019-9BA3-418EAA46B81D}" destId="{D179F692-F723-4A6A-BA7B-58B05D565D29}" srcOrd="0" destOrd="0" presId="urn:microsoft.com/office/officeart/2016/7/layout/LinearArrowProcessNumbered"/>
    <dgm:cxn modelId="{7A0981C3-36BB-4A03-A75C-1C0EBD17451C}" type="presParOf" srcId="{7E81FA9B-59E4-4019-9BA3-418EAA46B81D}" destId="{A95B9E6A-B4E5-4102-9FC2-3B17D29A1AAF}" srcOrd="1" destOrd="0" presId="urn:microsoft.com/office/officeart/2016/7/layout/LinearArrowProcessNumbered"/>
    <dgm:cxn modelId="{B4224A83-2839-4A30-A772-CEA21D3F634D}" type="presParOf" srcId="{7E81FA9B-59E4-4019-9BA3-418EAA46B81D}" destId="{7D383E9B-B8FE-4AC5-B733-90FD7D22B090}" srcOrd="2" destOrd="0" presId="urn:microsoft.com/office/officeart/2016/7/layout/LinearArrowProcessNumbered"/>
    <dgm:cxn modelId="{F74EE4DD-ED11-4F8B-B035-346A79C5A394}" type="presParOf" srcId="{7E81FA9B-59E4-4019-9BA3-418EAA46B81D}" destId="{199863DB-E4CC-4C54-A818-8CB206D9FCE2}" srcOrd="3" destOrd="0" presId="urn:microsoft.com/office/officeart/2016/7/layout/LinearArrowProcessNumbered"/>
    <dgm:cxn modelId="{79AFBD5F-6D3F-49D2-9152-FA4326FB2610}" type="presParOf" srcId="{47EA4E0F-7B4C-4A41-9A21-32751C4EECC7}" destId="{B8E04631-B554-40F5-A97A-154B71B119CD}" srcOrd="2" destOrd="0" presId="urn:microsoft.com/office/officeart/2016/7/layout/LinearArrowProcessNumbered"/>
    <dgm:cxn modelId="{B42273DB-43CD-4974-8F21-DE8D95B3898A}" type="presParOf" srcId="{B26B1E9F-E0F8-494C-B7F9-1644F502E4EE}" destId="{420DA473-A2FA-48D4-B40C-8673051812EF}" srcOrd="1" destOrd="0" presId="urn:microsoft.com/office/officeart/2016/7/layout/LinearArrowProcessNumbered"/>
    <dgm:cxn modelId="{E85CAEAB-249D-41C0-85EB-337989855D4C}" type="presParOf" srcId="{B26B1E9F-E0F8-494C-B7F9-1644F502E4EE}" destId="{D470C275-3730-43B3-8BCC-4C66761BD0C9}" srcOrd="2" destOrd="0" presId="urn:microsoft.com/office/officeart/2016/7/layout/LinearArrowProcessNumbered"/>
    <dgm:cxn modelId="{6B33FB37-DFAE-4968-A617-0F3D89C85F32}" type="presParOf" srcId="{D470C275-3730-43B3-8BCC-4C66761BD0C9}" destId="{1CE884DF-BBB8-4A8E-B888-3D10BBCAEA28}" srcOrd="0" destOrd="0" presId="urn:microsoft.com/office/officeart/2016/7/layout/LinearArrowProcessNumbered"/>
    <dgm:cxn modelId="{730BD0C5-7483-4BAC-95E1-D866B7FFCD92}" type="presParOf" srcId="{D470C275-3730-43B3-8BCC-4C66761BD0C9}" destId="{3EC4E4F8-E490-4FAA-B1EA-2BA3647E4B61}" srcOrd="1" destOrd="0" presId="urn:microsoft.com/office/officeart/2016/7/layout/LinearArrowProcessNumbered"/>
    <dgm:cxn modelId="{440BBFD7-A0B5-4F24-848F-69FCBBA0216F}" type="presParOf" srcId="{3EC4E4F8-E490-4FAA-B1EA-2BA3647E4B61}" destId="{4D00EDCE-FA85-4915-AE13-D710AA76769F}" srcOrd="0" destOrd="0" presId="urn:microsoft.com/office/officeart/2016/7/layout/LinearArrowProcessNumbered"/>
    <dgm:cxn modelId="{7AA32524-9F80-4700-8764-41034E61DFD9}" type="presParOf" srcId="{3EC4E4F8-E490-4FAA-B1EA-2BA3647E4B61}" destId="{3E2D2243-FC54-47CC-8E7F-2718156E88BA}" srcOrd="1" destOrd="0" presId="urn:microsoft.com/office/officeart/2016/7/layout/LinearArrowProcessNumbered"/>
    <dgm:cxn modelId="{07ADEB2D-CB1A-4A99-87F8-351ECE41D00B}" type="presParOf" srcId="{3EC4E4F8-E490-4FAA-B1EA-2BA3647E4B61}" destId="{9E67B719-B577-4F42-87EA-F8523F5BE75A}" srcOrd="2" destOrd="0" presId="urn:microsoft.com/office/officeart/2016/7/layout/LinearArrowProcessNumbered"/>
    <dgm:cxn modelId="{006FB0EA-1D08-404F-9B70-DF934F651019}" type="presParOf" srcId="{3EC4E4F8-E490-4FAA-B1EA-2BA3647E4B61}" destId="{05F36B52-3339-486F-B9AC-C89E0DE96750}" srcOrd="3" destOrd="0" presId="urn:microsoft.com/office/officeart/2016/7/layout/LinearArrowProcessNumbered"/>
    <dgm:cxn modelId="{61BEEFFD-227D-4226-93F1-FCE280D77B39}" type="presParOf" srcId="{D470C275-3730-43B3-8BCC-4C66761BD0C9}" destId="{97519DBD-3673-41FB-AF45-4548CF6898F0}" srcOrd="2" destOrd="0" presId="urn:microsoft.com/office/officeart/2016/7/layout/LinearArrowProcessNumbered"/>
    <dgm:cxn modelId="{9B0D2B19-517F-464A-AEF1-84373981309B}" type="presParOf" srcId="{B26B1E9F-E0F8-494C-B7F9-1644F502E4EE}" destId="{CAF60AFC-BC65-40F9-B1B9-90020D39175C}" srcOrd="3" destOrd="0" presId="urn:microsoft.com/office/officeart/2016/7/layout/LinearArrowProcessNumbered"/>
    <dgm:cxn modelId="{DE1FEB15-DC3D-4F46-AE11-B44BC43695E0}" type="presParOf" srcId="{B26B1E9F-E0F8-494C-B7F9-1644F502E4EE}" destId="{346C2E7D-5664-4F37-B748-7AAFBB7F6423}" srcOrd="4" destOrd="0" presId="urn:microsoft.com/office/officeart/2016/7/layout/LinearArrowProcessNumbered"/>
    <dgm:cxn modelId="{3B68BA0C-0B21-4555-833D-7CB5F2CADB58}" type="presParOf" srcId="{346C2E7D-5664-4F37-B748-7AAFBB7F6423}" destId="{4078BAC6-D7E9-4C38-8216-CEB23E349AF4}" srcOrd="0" destOrd="0" presId="urn:microsoft.com/office/officeart/2016/7/layout/LinearArrowProcessNumbered"/>
    <dgm:cxn modelId="{EBB11E8B-2140-44D7-96AE-FEBA7E94DB32}" type="presParOf" srcId="{346C2E7D-5664-4F37-B748-7AAFBB7F6423}" destId="{D0D1227E-99BD-47D5-A81C-80A51F0BCE46}" srcOrd="1" destOrd="0" presId="urn:microsoft.com/office/officeart/2016/7/layout/LinearArrowProcessNumbered"/>
    <dgm:cxn modelId="{F929E222-0889-4260-9AD8-3E7211708512}" type="presParOf" srcId="{D0D1227E-99BD-47D5-A81C-80A51F0BCE46}" destId="{B442E382-054F-46A7-AC3D-C54B4A53EECB}" srcOrd="0" destOrd="0" presId="urn:microsoft.com/office/officeart/2016/7/layout/LinearArrowProcessNumbered"/>
    <dgm:cxn modelId="{413AB34F-3D09-4423-84AC-428462466C7F}" type="presParOf" srcId="{D0D1227E-99BD-47D5-A81C-80A51F0BCE46}" destId="{4082379A-3C11-4706-8DA3-CFD10289BC70}" srcOrd="1" destOrd="0" presId="urn:microsoft.com/office/officeart/2016/7/layout/LinearArrowProcessNumbered"/>
    <dgm:cxn modelId="{1F3155AD-B7F6-4F5C-B587-ED376AF4E1C1}" type="presParOf" srcId="{D0D1227E-99BD-47D5-A81C-80A51F0BCE46}" destId="{E0CDE86A-A81F-497B-9A04-2FE00FE4EEE9}" srcOrd="2" destOrd="0" presId="urn:microsoft.com/office/officeart/2016/7/layout/LinearArrowProcessNumbered"/>
    <dgm:cxn modelId="{7FD04957-45AE-4791-B3B4-712C1B7866FB}" type="presParOf" srcId="{D0D1227E-99BD-47D5-A81C-80A51F0BCE46}" destId="{970814BF-81EB-4E19-93FB-1E8BA77E4B41}" srcOrd="3" destOrd="0" presId="urn:microsoft.com/office/officeart/2016/7/layout/LinearArrowProcessNumbered"/>
    <dgm:cxn modelId="{F621D332-01FE-441F-B711-F42A04225833}" type="presParOf" srcId="{346C2E7D-5664-4F37-B748-7AAFBB7F6423}" destId="{1C0EDE23-D17A-4A5E-A557-576439086A8D}" srcOrd="2" destOrd="0" presId="urn:microsoft.com/office/officeart/2016/7/layout/LinearArrowProcessNumbered"/>
    <dgm:cxn modelId="{0594EB02-C141-4DB0-976A-E2034F95A978}" type="presParOf" srcId="{B26B1E9F-E0F8-494C-B7F9-1644F502E4EE}" destId="{6166C7EE-3AC9-47B9-A2DC-95AD0CA0309D}" srcOrd="5" destOrd="0" presId="urn:microsoft.com/office/officeart/2016/7/layout/LinearArrowProcessNumbered"/>
    <dgm:cxn modelId="{44199860-95D1-493C-8428-AF6A83132975}" type="presParOf" srcId="{B26B1E9F-E0F8-494C-B7F9-1644F502E4EE}" destId="{5AFB5DE1-7AEA-41D5-B004-BCD50B5C1BB0}" srcOrd="6" destOrd="0" presId="urn:microsoft.com/office/officeart/2016/7/layout/LinearArrowProcessNumbered"/>
    <dgm:cxn modelId="{7A88C52E-E054-4001-9CC2-EDD8389B57D5}" type="presParOf" srcId="{5AFB5DE1-7AEA-41D5-B004-BCD50B5C1BB0}" destId="{33CA8C8A-3209-419C-A042-7F464F9F56FC}" srcOrd="0" destOrd="0" presId="urn:microsoft.com/office/officeart/2016/7/layout/LinearArrowProcessNumbered"/>
    <dgm:cxn modelId="{370FB17B-2B15-4AB9-BAF6-91037ABF28B3}" type="presParOf" srcId="{5AFB5DE1-7AEA-41D5-B004-BCD50B5C1BB0}" destId="{25283D24-F319-4506-AE81-BEF72AB725B5}" srcOrd="1" destOrd="0" presId="urn:microsoft.com/office/officeart/2016/7/layout/LinearArrowProcessNumbered"/>
    <dgm:cxn modelId="{53E7D560-F5A7-4346-9FFE-F49974C800E0}" type="presParOf" srcId="{25283D24-F319-4506-AE81-BEF72AB725B5}" destId="{AF72476E-F861-4588-A6D3-374880539FFB}" srcOrd="0" destOrd="0" presId="urn:microsoft.com/office/officeart/2016/7/layout/LinearArrowProcessNumbered"/>
    <dgm:cxn modelId="{A633F361-9875-4CB3-83CB-7E4FC31BC41F}" type="presParOf" srcId="{25283D24-F319-4506-AE81-BEF72AB725B5}" destId="{FE7C28A8-82D7-45D6-84A9-848E9EF91029}" srcOrd="1" destOrd="0" presId="urn:microsoft.com/office/officeart/2016/7/layout/LinearArrowProcessNumbered"/>
    <dgm:cxn modelId="{061C4930-7B6B-4C15-9A3D-DF8C860CCF12}" type="presParOf" srcId="{25283D24-F319-4506-AE81-BEF72AB725B5}" destId="{D432DB19-47C1-4956-9DB8-3B4C07EF49A2}" srcOrd="2" destOrd="0" presId="urn:microsoft.com/office/officeart/2016/7/layout/LinearArrowProcessNumbered"/>
    <dgm:cxn modelId="{6A0849C5-B361-40FB-8EAA-4C5E9BF1E73F}" type="presParOf" srcId="{25283D24-F319-4506-AE81-BEF72AB725B5}" destId="{5AFEC90D-3586-475A-8427-380C0553B59E}" srcOrd="3" destOrd="0" presId="urn:microsoft.com/office/officeart/2016/7/layout/LinearArrowProcessNumbered"/>
    <dgm:cxn modelId="{FEC6BB30-58F3-48A1-8A89-9F53134FCD2D}" type="presParOf" srcId="{5AFB5DE1-7AEA-41D5-B004-BCD50B5C1BB0}" destId="{882A69F2-5F95-4F8C-A4E0-F59635BC2293}" srcOrd="2" destOrd="0" presId="urn:microsoft.com/office/officeart/2016/7/layout/LinearArrowProcessNumbered"/>
    <dgm:cxn modelId="{F75F4D31-92EB-4597-AB87-19A8F5BF692E}" type="presParOf" srcId="{B26B1E9F-E0F8-494C-B7F9-1644F502E4EE}" destId="{0DB0F79D-AC43-40C9-A3D9-385FB1D2D388}" srcOrd="7" destOrd="0" presId="urn:microsoft.com/office/officeart/2016/7/layout/LinearArrowProcessNumbered"/>
    <dgm:cxn modelId="{CFF115B0-C436-4FDF-AB8A-11408AA05E83}" type="presParOf" srcId="{B26B1E9F-E0F8-494C-B7F9-1644F502E4EE}" destId="{A55B5820-62A9-4FF5-B87F-80DA992B89A0}" srcOrd="8" destOrd="0" presId="urn:microsoft.com/office/officeart/2016/7/layout/LinearArrowProcessNumbered"/>
    <dgm:cxn modelId="{554DED92-2241-4995-9926-7AAED1726E0B}" type="presParOf" srcId="{A55B5820-62A9-4FF5-B87F-80DA992B89A0}" destId="{079CF512-D2A7-4BBC-B454-7BA76BC907F1}" srcOrd="0" destOrd="0" presId="urn:microsoft.com/office/officeart/2016/7/layout/LinearArrowProcessNumbered"/>
    <dgm:cxn modelId="{094039F5-37A3-4AD2-8288-5EF032AA4E8E}" type="presParOf" srcId="{A55B5820-62A9-4FF5-B87F-80DA992B89A0}" destId="{1123D439-7C57-453F-9852-5B3E84375773}" srcOrd="1" destOrd="0" presId="urn:microsoft.com/office/officeart/2016/7/layout/LinearArrowProcessNumbered"/>
    <dgm:cxn modelId="{32ABBBBA-C340-443D-8E0B-15733810085F}" type="presParOf" srcId="{1123D439-7C57-453F-9852-5B3E84375773}" destId="{D2387AB0-E983-4CD4-9DD0-EC611954ED01}" srcOrd="0" destOrd="0" presId="urn:microsoft.com/office/officeart/2016/7/layout/LinearArrowProcessNumbered"/>
    <dgm:cxn modelId="{B9212273-25CC-476A-BD20-9E462ED2C731}" type="presParOf" srcId="{1123D439-7C57-453F-9852-5B3E84375773}" destId="{0C0C0461-D025-4E6A-8EC9-E49973854051}" srcOrd="1" destOrd="0" presId="urn:microsoft.com/office/officeart/2016/7/layout/LinearArrowProcessNumbered"/>
    <dgm:cxn modelId="{54875954-9C98-4110-B276-9795CFF22C96}" type="presParOf" srcId="{1123D439-7C57-453F-9852-5B3E84375773}" destId="{AC6F3066-AB51-492D-853F-62DF178A1806}" srcOrd="2" destOrd="0" presId="urn:microsoft.com/office/officeart/2016/7/layout/LinearArrowProcessNumbered"/>
    <dgm:cxn modelId="{FA46D140-98D7-477D-82C4-D9CA3833574D}" type="presParOf" srcId="{1123D439-7C57-453F-9852-5B3E84375773}" destId="{E60C782E-4184-46EA-9CC4-45374643ECCA}" srcOrd="3" destOrd="0" presId="urn:microsoft.com/office/officeart/2016/7/layout/LinearArrowProcessNumbered"/>
    <dgm:cxn modelId="{9D686494-BA4D-4461-A89F-4DE1C3409B40}" type="presParOf" srcId="{A55B5820-62A9-4FF5-B87F-80DA992B89A0}" destId="{B729ADD8-7B67-409B-92DD-854796DFDE4C}" srcOrd="2" destOrd="0" presId="urn:microsoft.com/office/officeart/2016/7/layout/LinearArrowProcessNumbered"/>
    <dgm:cxn modelId="{14BC66C0-DDBB-43F2-887A-120ECEAAA415}" type="presParOf" srcId="{B26B1E9F-E0F8-494C-B7F9-1644F502E4EE}" destId="{A7537F26-0694-4FCB-8B07-AA963D926B6D}" srcOrd="9" destOrd="0" presId="urn:microsoft.com/office/officeart/2016/7/layout/LinearArrowProcessNumbered"/>
    <dgm:cxn modelId="{E3D47549-3764-4A37-A053-0F8788880612}" type="presParOf" srcId="{B26B1E9F-E0F8-494C-B7F9-1644F502E4EE}" destId="{EBCABF29-70D5-41D0-8440-B89FD38B428E}" srcOrd="10" destOrd="0" presId="urn:microsoft.com/office/officeart/2016/7/layout/LinearArrowProcessNumbered"/>
    <dgm:cxn modelId="{64702EEB-D5E2-4798-BC91-2FFBC153227F}" type="presParOf" srcId="{EBCABF29-70D5-41D0-8440-B89FD38B428E}" destId="{2853652E-1AA7-45B7-ACE4-AC508026AB52}" srcOrd="0" destOrd="0" presId="urn:microsoft.com/office/officeart/2016/7/layout/LinearArrowProcessNumbered"/>
    <dgm:cxn modelId="{46BA91B6-17DF-484C-ADE5-ABD281F43FC3}" type="presParOf" srcId="{EBCABF29-70D5-41D0-8440-B89FD38B428E}" destId="{7A435CB4-1F7C-4A76-AE3A-E0EC4CD2D37E}" srcOrd="1" destOrd="0" presId="urn:microsoft.com/office/officeart/2016/7/layout/LinearArrowProcessNumbered"/>
    <dgm:cxn modelId="{56F5A9DC-F7A8-468C-AC8E-5544156BD3C5}" type="presParOf" srcId="{7A435CB4-1F7C-4A76-AE3A-E0EC4CD2D37E}" destId="{3F85C412-A0AE-4369-9871-D014C9B4D224}" srcOrd="0" destOrd="0" presId="urn:microsoft.com/office/officeart/2016/7/layout/LinearArrowProcessNumbered"/>
    <dgm:cxn modelId="{21E65BBD-1434-46E2-ADB0-90A716B6A275}" type="presParOf" srcId="{7A435CB4-1F7C-4A76-AE3A-E0EC4CD2D37E}" destId="{9BBDAA64-7247-4603-B0E7-49C4A1462ED3}" srcOrd="1" destOrd="0" presId="urn:microsoft.com/office/officeart/2016/7/layout/LinearArrowProcessNumbered"/>
    <dgm:cxn modelId="{E37A5DF2-1CF8-4C0D-A10E-E40B51370C12}" type="presParOf" srcId="{7A435CB4-1F7C-4A76-AE3A-E0EC4CD2D37E}" destId="{B6583E39-5B32-4C83-9252-497E0BDD9A57}" srcOrd="2" destOrd="0" presId="urn:microsoft.com/office/officeart/2016/7/layout/LinearArrowProcessNumbered"/>
    <dgm:cxn modelId="{02651394-747E-4AD1-B204-47AA7683757A}" type="presParOf" srcId="{7A435CB4-1F7C-4A76-AE3A-E0EC4CD2D37E}" destId="{287A44AA-FF0C-40F9-AA5F-D00A6F7B8B9E}" srcOrd="3" destOrd="0" presId="urn:microsoft.com/office/officeart/2016/7/layout/LinearArrowProcessNumbered"/>
    <dgm:cxn modelId="{9CE0D0D1-A178-413E-8747-8D38F4950050}" type="presParOf" srcId="{EBCABF29-70D5-41D0-8440-B89FD38B428E}" destId="{5E8D4B2B-AA7A-481B-9100-125A8D1CD3D4}"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B62AED-2279-4E25-8C5D-85508933CFED}"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0DBD91D7-90B6-4C69-A760-2210CC27E533}">
      <dgm:prSet/>
      <dgm:spPr/>
      <dgm:t>
        <a:bodyPr/>
        <a:lstStyle/>
        <a:p>
          <a:r>
            <a:rPr lang="en-US"/>
            <a:t>Narcan is a safe and effective drug in treating opioid overdoses</a:t>
          </a:r>
        </a:p>
      </dgm:t>
    </dgm:pt>
    <dgm:pt modelId="{A97AD389-72AD-4DE7-AE4F-2A7FF9252D73}" type="parTrans" cxnId="{72FBB279-C9A9-4FCA-9C6B-A9F7648A0C2C}">
      <dgm:prSet/>
      <dgm:spPr/>
      <dgm:t>
        <a:bodyPr/>
        <a:lstStyle/>
        <a:p>
          <a:endParaRPr lang="en-US"/>
        </a:p>
      </dgm:t>
    </dgm:pt>
    <dgm:pt modelId="{19310536-7B50-4499-8289-559F3AAEF17C}" type="sibTrans" cxnId="{72FBB279-C9A9-4FCA-9C6B-A9F7648A0C2C}">
      <dgm:prSet/>
      <dgm:spPr/>
      <dgm:t>
        <a:bodyPr/>
        <a:lstStyle/>
        <a:p>
          <a:endParaRPr lang="en-US"/>
        </a:p>
      </dgm:t>
    </dgm:pt>
    <dgm:pt modelId="{8C9B176F-AD06-45DE-BE5C-3926E0872FE0}">
      <dgm:prSet/>
      <dgm:spPr/>
      <dgm:t>
        <a:bodyPr/>
        <a:lstStyle/>
        <a:p>
          <a:r>
            <a:rPr lang="en-US"/>
            <a:t>May lessen lethality of opioid overdoses by getting Narcan on scene faster</a:t>
          </a:r>
        </a:p>
      </dgm:t>
    </dgm:pt>
    <dgm:pt modelId="{613D7E95-6066-4D50-95B2-DD877F3AB265}" type="parTrans" cxnId="{1F95DD91-E855-4800-88BA-C7C63B29FACE}">
      <dgm:prSet/>
      <dgm:spPr/>
      <dgm:t>
        <a:bodyPr/>
        <a:lstStyle/>
        <a:p>
          <a:endParaRPr lang="en-US"/>
        </a:p>
      </dgm:t>
    </dgm:pt>
    <dgm:pt modelId="{C9610C19-363B-485A-994A-E928AD990835}" type="sibTrans" cxnId="{1F95DD91-E855-4800-88BA-C7C63B29FACE}">
      <dgm:prSet/>
      <dgm:spPr/>
      <dgm:t>
        <a:bodyPr/>
        <a:lstStyle/>
        <a:p>
          <a:endParaRPr lang="en-US"/>
        </a:p>
      </dgm:t>
    </dgm:pt>
    <dgm:pt modelId="{FB582472-F94B-4FCB-9443-FC9F2DA2E26B}">
      <dgm:prSet/>
      <dgm:spPr/>
      <dgm:t>
        <a:bodyPr/>
        <a:lstStyle/>
        <a:p>
          <a:r>
            <a:rPr lang="en-US"/>
            <a:t>#1 priority will always be scene safety and officer safety</a:t>
          </a:r>
        </a:p>
      </dgm:t>
    </dgm:pt>
    <dgm:pt modelId="{5D07B4C6-BBA6-484E-8851-101880A829AB}" type="parTrans" cxnId="{66B53FD9-778E-494E-B960-CA47EFEE6E71}">
      <dgm:prSet/>
      <dgm:spPr/>
      <dgm:t>
        <a:bodyPr/>
        <a:lstStyle/>
        <a:p>
          <a:endParaRPr lang="en-US"/>
        </a:p>
      </dgm:t>
    </dgm:pt>
    <dgm:pt modelId="{3C7A2144-0764-47CC-909F-EFD9FBE1AF5E}" type="sibTrans" cxnId="{66B53FD9-778E-494E-B960-CA47EFEE6E71}">
      <dgm:prSet/>
      <dgm:spPr/>
      <dgm:t>
        <a:bodyPr/>
        <a:lstStyle/>
        <a:p>
          <a:endParaRPr lang="en-US"/>
        </a:p>
      </dgm:t>
    </dgm:pt>
    <dgm:pt modelId="{A4D32DF0-F6BA-410F-ABFE-919A6B860E98}">
      <dgm:prSet/>
      <dgm:spPr/>
      <dgm:t>
        <a:bodyPr/>
        <a:lstStyle/>
        <a:p>
          <a:r>
            <a:rPr lang="en-US"/>
            <a:t>Proper storage, maintenance, and exchange of Narcan both at a supply station and with the individual officer is very important</a:t>
          </a:r>
        </a:p>
      </dgm:t>
    </dgm:pt>
    <dgm:pt modelId="{DF8E4891-6E62-433F-A620-CA63781F3BA6}" type="parTrans" cxnId="{27E2CE67-D88F-47E6-8FED-C81ADFA62FE3}">
      <dgm:prSet/>
      <dgm:spPr/>
      <dgm:t>
        <a:bodyPr/>
        <a:lstStyle/>
        <a:p>
          <a:endParaRPr lang="en-US"/>
        </a:p>
      </dgm:t>
    </dgm:pt>
    <dgm:pt modelId="{90D25917-9953-4CAE-AE18-854CA8E47AC2}" type="sibTrans" cxnId="{27E2CE67-D88F-47E6-8FED-C81ADFA62FE3}">
      <dgm:prSet/>
      <dgm:spPr/>
      <dgm:t>
        <a:bodyPr/>
        <a:lstStyle/>
        <a:p>
          <a:endParaRPr lang="en-US"/>
        </a:p>
      </dgm:t>
    </dgm:pt>
    <dgm:pt modelId="{CAD1E2A9-00EE-3843-B3F4-BAEBE07DD97C}" type="pres">
      <dgm:prSet presAssocID="{FEB62AED-2279-4E25-8C5D-85508933CFED}" presName="Name0" presStyleCnt="0">
        <dgm:presLayoutVars>
          <dgm:dir/>
          <dgm:animLvl val="lvl"/>
          <dgm:resizeHandles val="exact"/>
        </dgm:presLayoutVars>
      </dgm:prSet>
      <dgm:spPr/>
    </dgm:pt>
    <dgm:pt modelId="{F0DCF093-06A1-2D49-9D9F-5CA409B5A7A4}" type="pres">
      <dgm:prSet presAssocID="{A4D32DF0-F6BA-410F-ABFE-919A6B860E98}" presName="boxAndChildren" presStyleCnt="0"/>
      <dgm:spPr/>
    </dgm:pt>
    <dgm:pt modelId="{FDA9339A-985B-4E40-9423-34332D504442}" type="pres">
      <dgm:prSet presAssocID="{A4D32DF0-F6BA-410F-ABFE-919A6B860E98}" presName="parentTextBox" presStyleLbl="node1" presStyleIdx="0" presStyleCnt="4"/>
      <dgm:spPr/>
    </dgm:pt>
    <dgm:pt modelId="{DD12FB46-5E0F-D14E-8A4A-756F916DC072}" type="pres">
      <dgm:prSet presAssocID="{3C7A2144-0764-47CC-909F-EFD9FBE1AF5E}" presName="sp" presStyleCnt="0"/>
      <dgm:spPr/>
    </dgm:pt>
    <dgm:pt modelId="{9F25C4C6-217E-4E4A-8EFA-592847B655DF}" type="pres">
      <dgm:prSet presAssocID="{FB582472-F94B-4FCB-9443-FC9F2DA2E26B}" presName="arrowAndChildren" presStyleCnt="0"/>
      <dgm:spPr/>
    </dgm:pt>
    <dgm:pt modelId="{83A96428-FBF2-664E-9134-51DCC223157C}" type="pres">
      <dgm:prSet presAssocID="{FB582472-F94B-4FCB-9443-FC9F2DA2E26B}" presName="parentTextArrow" presStyleLbl="node1" presStyleIdx="1" presStyleCnt="4"/>
      <dgm:spPr/>
    </dgm:pt>
    <dgm:pt modelId="{BDD45730-9898-D547-89E4-3BEA110C694C}" type="pres">
      <dgm:prSet presAssocID="{C9610C19-363B-485A-994A-E928AD990835}" presName="sp" presStyleCnt="0"/>
      <dgm:spPr/>
    </dgm:pt>
    <dgm:pt modelId="{7FE82580-5563-B44E-9947-003E41310907}" type="pres">
      <dgm:prSet presAssocID="{8C9B176F-AD06-45DE-BE5C-3926E0872FE0}" presName="arrowAndChildren" presStyleCnt="0"/>
      <dgm:spPr/>
    </dgm:pt>
    <dgm:pt modelId="{3FD8CE30-AEE7-4F42-BC29-796318E41045}" type="pres">
      <dgm:prSet presAssocID="{8C9B176F-AD06-45DE-BE5C-3926E0872FE0}" presName="parentTextArrow" presStyleLbl="node1" presStyleIdx="2" presStyleCnt="4"/>
      <dgm:spPr/>
    </dgm:pt>
    <dgm:pt modelId="{CE00B351-A288-C646-9279-D7B1A3A304D5}" type="pres">
      <dgm:prSet presAssocID="{19310536-7B50-4499-8289-559F3AAEF17C}" presName="sp" presStyleCnt="0"/>
      <dgm:spPr/>
    </dgm:pt>
    <dgm:pt modelId="{F3D102E9-2EF3-7D49-A1C4-6515F6C791ED}" type="pres">
      <dgm:prSet presAssocID="{0DBD91D7-90B6-4C69-A760-2210CC27E533}" presName="arrowAndChildren" presStyleCnt="0"/>
      <dgm:spPr/>
    </dgm:pt>
    <dgm:pt modelId="{73E427FB-EB09-824D-8999-9CA04535C0DC}" type="pres">
      <dgm:prSet presAssocID="{0DBD91D7-90B6-4C69-A760-2210CC27E533}" presName="parentTextArrow" presStyleLbl="node1" presStyleIdx="3" presStyleCnt="4"/>
      <dgm:spPr/>
    </dgm:pt>
  </dgm:ptLst>
  <dgm:cxnLst>
    <dgm:cxn modelId="{27E2CE67-D88F-47E6-8FED-C81ADFA62FE3}" srcId="{FEB62AED-2279-4E25-8C5D-85508933CFED}" destId="{A4D32DF0-F6BA-410F-ABFE-919A6B860E98}" srcOrd="3" destOrd="0" parTransId="{DF8E4891-6E62-433F-A620-CA63781F3BA6}" sibTransId="{90D25917-9953-4CAE-AE18-854CA8E47AC2}"/>
    <dgm:cxn modelId="{89763474-1D12-8044-ACB7-AB54CE293BB1}" type="presOf" srcId="{8C9B176F-AD06-45DE-BE5C-3926E0872FE0}" destId="{3FD8CE30-AEE7-4F42-BC29-796318E41045}" srcOrd="0" destOrd="0" presId="urn:microsoft.com/office/officeart/2005/8/layout/process4"/>
    <dgm:cxn modelId="{72FBB279-C9A9-4FCA-9C6B-A9F7648A0C2C}" srcId="{FEB62AED-2279-4E25-8C5D-85508933CFED}" destId="{0DBD91D7-90B6-4C69-A760-2210CC27E533}" srcOrd="0" destOrd="0" parTransId="{A97AD389-72AD-4DE7-AE4F-2A7FF9252D73}" sibTransId="{19310536-7B50-4499-8289-559F3AAEF17C}"/>
    <dgm:cxn modelId="{C5213787-1F5C-7046-A9DD-29E67F07A3D7}" type="presOf" srcId="{A4D32DF0-F6BA-410F-ABFE-919A6B860E98}" destId="{FDA9339A-985B-4E40-9423-34332D504442}" srcOrd="0" destOrd="0" presId="urn:microsoft.com/office/officeart/2005/8/layout/process4"/>
    <dgm:cxn modelId="{1F95DD91-E855-4800-88BA-C7C63B29FACE}" srcId="{FEB62AED-2279-4E25-8C5D-85508933CFED}" destId="{8C9B176F-AD06-45DE-BE5C-3926E0872FE0}" srcOrd="1" destOrd="0" parTransId="{613D7E95-6066-4D50-95B2-DD877F3AB265}" sibTransId="{C9610C19-363B-485A-994A-E928AD990835}"/>
    <dgm:cxn modelId="{ECFB0294-D7FD-3D4F-AEDB-57E34376DA9E}" type="presOf" srcId="{FEB62AED-2279-4E25-8C5D-85508933CFED}" destId="{CAD1E2A9-00EE-3843-B3F4-BAEBE07DD97C}" srcOrd="0" destOrd="0" presId="urn:microsoft.com/office/officeart/2005/8/layout/process4"/>
    <dgm:cxn modelId="{0E9D57C2-38B5-9C40-881B-FED0B70340B9}" type="presOf" srcId="{FB582472-F94B-4FCB-9443-FC9F2DA2E26B}" destId="{83A96428-FBF2-664E-9134-51DCC223157C}" srcOrd="0" destOrd="0" presId="urn:microsoft.com/office/officeart/2005/8/layout/process4"/>
    <dgm:cxn modelId="{66B53FD9-778E-494E-B960-CA47EFEE6E71}" srcId="{FEB62AED-2279-4E25-8C5D-85508933CFED}" destId="{FB582472-F94B-4FCB-9443-FC9F2DA2E26B}" srcOrd="2" destOrd="0" parTransId="{5D07B4C6-BBA6-484E-8851-101880A829AB}" sibTransId="{3C7A2144-0764-47CC-909F-EFD9FBE1AF5E}"/>
    <dgm:cxn modelId="{995DBFFF-8415-3745-A1A4-53C63079F3E9}" type="presOf" srcId="{0DBD91D7-90B6-4C69-A760-2210CC27E533}" destId="{73E427FB-EB09-824D-8999-9CA04535C0DC}" srcOrd="0" destOrd="0" presId="urn:microsoft.com/office/officeart/2005/8/layout/process4"/>
    <dgm:cxn modelId="{2F3742A2-F9B4-7E4C-ADBA-3F9C270ED0D0}" type="presParOf" srcId="{CAD1E2A9-00EE-3843-B3F4-BAEBE07DD97C}" destId="{F0DCF093-06A1-2D49-9D9F-5CA409B5A7A4}" srcOrd="0" destOrd="0" presId="urn:microsoft.com/office/officeart/2005/8/layout/process4"/>
    <dgm:cxn modelId="{1ABA33BE-E5FE-CC42-A4BD-E824A25C3D0A}" type="presParOf" srcId="{F0DCF093-06A1-2D49-9D9F-5CA409B5A7A4}" destId="{FDA9339A-985B-4E40-9423-34332D504442}" srcOrd="0" destOrd="0" presId="urn:microsoft.com/office/officeart/2005/8/layout/process4"/>
    <dgm:cxn modelId="{F9878E7C-C75C-1241-9AEB-226CF079E959}" type="presParOf" srcId="{CAD1E2A9-00EE-3843-B3F4-BAEBE07DD97C}" destId="{DD12FB46-5E0F-D14E-8A4A-756F916DC072}" srcOrd="1" destOrd="0" presId="urn:microsoft.com/office/officeart/2005/8/layout/process4"/>
    <dgm:cxn modelId="{17482078-4C98-8A4B-871B-8C4FA6708BB3}" type="presParOf" srcId="{CAD1E2A9-00EE-3843-B3F4-BAEBE07DD97C}" destId="{9F25C4C6-217E-4E4A-8EFA-592847B655DF}" srcOrd="2" destOrd="0" presId="urn:microsoft.com/office/officeart/2005/8/layout/process4"/>
    <dgm:cxn modelId="{38C52F69-2EB5-B24C-870D-BBCD519F59A1}" type="presParOf" srcId="{9F25C4C6-217E-4E4A-8EFA-592847B655DF}" destId="{83A96428-FBF2-664E-9134-51DCC223157C}" srcOrd="0" destOrd="0" presId="urn:microsoft.com/office/officeart/2005/8/layout/process4"/>
    <dgm:cxn modelId="{FDEC1839-CF2F-BA44-A4EF-EEA102825E15}" type="presParOf" srcId="{CAD1E2A9-00EE-3843-B3F4-BAEBE07DD97C}" destId="{BDD45730-9898-D547-89E4-3BEA110C694C}" srcOrd="3" destOrd="0" presId="urn:microsoft.com/office/officeart/2005/8/layout/process4"/>
    <dgm:cxn modelId="{74733711-5436-0B42-A5F4-B4A037A5EAAD}" type="presParOf" srcId="{CAD1E2A9-00EE-3843-B3F4-BAEBE07DD97C}" destId="{7FE82580-5563-B44E-9947-003E41310907}" srcOrd="4" destOrd="0" presId="urn:microsoft.com/office/officeart/2005/8/layout/process4"/>
    <dgm:cxn modelId="{E6ADE8E6-0685-3A49-A23A-D69CA65C4201}" type="presParOf" srcId="{7FE82580-5563-B44E-9947-003E41310907}" destId="{3FD8CE30-AEE7-4F42-BC29-796318E41045}" srcOrd="0" destOrd="0" presId="urn:microsoft.com/office/officeart/2005/8/layout/process4"/>
    <dgm:cxn modelId="{DFBBE8A7-3BE4-F94A-B1CD-5E6F4DB88D1E}" type="presParOf" srcId="{CAD1E2A9-00EE-3843-B3F4-BAEBE07DD97C}" destId="{CE00B351-A288-C646-9279-D7B1A3A304D5}" srcOrd="5" destOrd="0" presId="urn:microsoft.com/office/officeart/2005/8/layout/process4"/>
    <dgm:cxn modelId="{1D42D13D-62E4-E146-B53A-8F9568019E0B}" type="presParOf" srcId="{CAD1E2A9-00EE-3843-B3F4-BAEBE07DD97C}" destId="{F3D102E9-2EF3-7D49-A1C4-6515F6C791ED}" srcOrd="6" destOrd="0" presId="urn:microsoft.com/office/officeart/2005/8/layout/process4"/>
    <dgm:cxn modelId="{81B26D2D-442E-8E48-8F78-1E238C4A469E}" type="presParOf" srcId="{F3D102E9-2EF3-7D49-A1C4-6515F6C791ED}" destId="{73E427FB-EB09-824D-8999-9CA04535C0D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8B0AE-8B5C-E046-9118-0CA38722EBAC}">
      <dsp:nvSpPr>
        <dsp:cNvPr id="0" name=""/>
        <dsp:cNvSpPr/>
      </dsp:nvSpPr>
      <dsp:spPr>
        <a:xfrm>
          <a:off x="0" y="0"/>
          <a:ext cx="5020378" cy="1405993"/>
        </a:xfrm>
        <a:prstGeom prst="roundRect">
          <a:avLst>
            <a:gd name="adj" fmla="val 10000"/>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u="sng" kern="1200"/>
            <a:t>By themselves</a:t>
          </a:r>
          <a:r>
            <a:rPr lang="en-US" sz="2000" b="1" kern="1200"/>
            <a:t>, most previously listed signs are not reason enough to administer Narcan</a:t>
          </a:r>
          <a:endParaRPr lang="en-US" sz="2000" kern="1200"/>
        </a:p>
      </dsp:txBody>
      <dsp:txXfrm>
        <a:off x="41180" y="41180"/>
        <a:ext cx="3503202" cy="1323633"/>
      </dsp:txXfrm>
    </dsp:sp>
    <dsp:sp modelId="{BB8835EF-2570-8D4B-888B-0E18814013E7}">
      <dsp:nvSpPr>
        <dsp:cNvPr id="0" name=""/>
        <dsp:cNvSpPr/>
      </dsp:nvSpPr>
      <dsp:spPr>
        <a:xfrm>
          <a:off x="442974" y="1640325"/>
          <a:ext cx="5020378" cy="1405993"/>
        </a:xfrm>
        <a:prstGeom prst="roundRect">
          <a:avLst>
            <a:gd name="adj" fmla="val 10000"/>
          </a:avLst>
        </a:prstGeom>
        <a:blipFill rotWithShape="1">
          <a:blip xmlns:r="http://schemas.openxmlformats.org/officeDocument/2006/relationships" r:embed="rId1">
            <a:duotone>
              <a:schemeClr val="accent5">
                <a:hueOff val="-7009649"/>
                <a:satOff val="10306"/>
                <a:lumOff val="8824"/>
                <a:alphaOff val="0"/>
                <a:tint val="98000"/>
                <a:lumMod val="102000"/>
              </a:schemeClr>
              <a:schemeClr val="accent5">
                <a:hueOff val="-7009649"/>
                <a:satOff val="10306"/>
                <a:lumOff val="8824"/>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Must be a reason to suspect opioid overdose in conjunction with the signs listed</a:t>
          </a:r>
          <a:endParaRPr lang="en-US" sz="2000" kern="1200"/>
        </a:p>
      </dsp:txBody>
      <dsp:txXfrm>
        <a:off x="484154" y="1681505"/>
        <a:ext cx="3581148" cy="1323633"/>
      </dsp:txXfrm>
    </dsp:sp>
    <dsp:sp modelId="{ED505228-A6E1-FF4B-9C18-2C9400459D5F}">
      <dsp:nvSpPr>
        <dsp:cNvPr id="0" name=""/>
        <dsp:cNvSpPr/>
      </dsp:nvSpPr>
      <dsp:spPr>
        <a:xfrm>
          <a:off x="885949" y="3280651"/>
          <a:ext cx="5020378" cy="1405993"/>
        </a:xfrm>
        <a:prstGeom prst="roundRect">
          <a:avLst>
            <a:gd name="adj" fmla="val 10000"/>
          </a:avLst>
        </a:prstGeom>
        <a:blipFill rotWithShape="1">
          <a:blip xmlns:r="http://schemas.openxmlformats.org/officeDocument/2006/relationships" r:embed="rId1">
            <a:duotone>
              <a:schemeClr val="accent5">
                <a:hueOff val="-14019298"/>
                <a:satOff val="20613"/>
                <a:lumOff val="17647"/>
                <a:alphaOff val="0"/>
                <a:tint val="98000"/>
                <a:lumMod val="102000"/>
              </a:schemeClr>
              <a:schemeClr val="accent5">
                <a:hueOff val="-14019298"/>
                <a:satOff val="20613"/>
                <a:lumOff val="17647"/>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Narcan indicated only when opioid OD suspected, AND the victim is unconscious</a:t>
          </a:r>
          <a:endParaRPr lang="en-US" sz="2000" kern="1200" dirty="0"/>
        </a:p>
      </dsp:txBody>
      <dsp:txXfrm>
        <a:off x="927129" y="3321831"/>
        <a:ext cx="3581148" cy="1323633"/>
      </dsp:txXfrm>
    </dsp:sp>
    <dsp:sp modelId="{1A5587A5-026E-914A-952F-D560F85DFD3E}">
      <dsp:nvSpPr>
        <dsp:cNvPr id="0" name=""/>
        <dsp:cNvSpPr/>
      </dsp:nvSpPr>
      <dsp:spPr>
        <a:xfrm>
          <a:off x="4106483" y="1066211"/>
          <a:ext cx="913895" cy="913895"/>
        </a:xfrm>
        <a:prstGeom prst="downArrow">
          <a:avLst>
            <a:gd name="adj1" fmla="val 55000"/>
            <a:gd name="adj2" fmla="val 45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312109" y="1066211"/>
        <a:ext cx="502643" cy="687706"/>
      </dsp:txXfrm>
    </dsp:sp>
    <dsp:sp modelId="{CA669F98-6812-2E45-9173-636B1CD7F676}">
      <dsp:nvSpPr>
        <dsp:cNvPr id="0" name=""/>
        <dsp:cNvSpPr/>
      </dsp:nvSpPr>
      <dsp:spPr>
        <a:xfrm>
          <a:off x="4549457" y="2697164"/>
          <a:ext cx="913895" cy="913895"/>
        </a:xfrm>
        <a:prstGeom prst="downArrow">
          <a:avLst>
            <a:gd name="adj1" fmla="val 55000"/>
            <a:gd name="adj2" fmla="val 45000"/>
          </a:avLst>
        </a:prstGeom>
        <a:solidFill>
          <a:schemeClr val="accent5">
            <a:tint val="40000"/>
            <a:alpha val="90000"/>
            <a:hueOff val="-14104897"/>
            <a:satOff val="26552"/>
            <a:lumOff val="4016"/>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755083" y="2697164"/>
        <a:ext cx="502643" cy="687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74E9E-5CC1-F84D-A0E4-7B2D5B41777C}">
      <dsp:nvSpPr>
        <dsp:cNvPr id="0" name=""/>
        <dsp:cNvSpPr/>
      </dsp:nvSpPr>
      <dsp:spPr>
        <a:xfrm rot="5400000">
          <a:off x="3412165" y="-1132564"/>
          <a:ext cx="1208275" cy="3780049"/>
        </a:xfrm>
        <a:prstGeom prst="round2Same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1" kern="1200"/>
            <a:t>Breathing returns</a:t>
          </a:r>
          <a:endParaRPr lang="en-US" sz="1700" kern="1200"/>
        </a:p>
        <a:p>
          <a:pPr marL="171450" lvl="1" indent="-171450" algn="l" defTabSz="755650">
            <a:lnSpc>
              <a:spcPct val="90000"/>
            </a:lnSpc>
            <a:spcBef>
              <a:spcPct val="0"/>
            </a:spcBef>
            <a:spcAft>
              <a:spcPct val="15000"/>
            </a:spcAft>
            <a:buChar char="•"/>
          </a:pPr>
          <a:r>
            <a:rPr lang="en-US" sz="1700" b="1" kern="1200"/>
            <a:t>Reverts from irregular/inadequate to normal breathing</a:t>
          </a:r>
          <a:endParaRPr lang="en-US" sz="1700" kern="1200"/>
        </a:p>
      </dsp:txBody>
      <dsp:txXfrm rot="-5400000">
        <a:off x="2126279" y="212305"/>
        <a:ext cx="3721066" cy="1090309"/>
      </dsp:txXfrm>
    </dsp:sp>
    <dsp:sp modelId="{23554B85-8390-F54B-BDEA-568EDFC8B1D3}">
      <dsp:nvSpPr>
        <dsp:cNvPr id="0" name=""/>
        <dsp:cNvSpPr/>
      </dsp:nvSpPr>
      <dsp:spPr>
        <a:xfrm>
          <a:off x="0" y="2288"/>
          <a:ext cx="2126278" cy="1510344"/>
        </a:xfrm>
        <a:prstGeom prst="round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a:t>Respiratory</a:t>
          </a:r>
          <a:endParaRPr lang="en-US" sz="1800" kern="1200"/>
        </a:p>
      </dsp:txBody>
      <dsp:txXfrm>
        <a:off x="73729" y="76017"/>
        <a:ext cx="1978820" cy="1362886"/>
      </dsp:txXfrm>
    </dsp:sp>
    <dsp:sp modelId="{E3412043-A4C5-A14A-9FD3-9A60EA2E9ED6}">
      <dsp:nvSpPr>
        <dsp:cNvPr id="0" name=""/>
        <dsp:cNvSpPr/>
      </dsp:nvSpPr>
      <dsp:spPr>
        <a:xfrm rot="5400000">
          <a:off x="3412165" y="453297"/>
          <a:ext cx="1208275" cy="3780049"/>
        </a:xfrm>
        <a:prstGeom prst="round2SameRect">
          <a:avLst/>
        </a:prstGeom>
        <a:solidFill>
          <a:schemeClr val="accent2">
            <a:tint val="40000"/>
            <a:alpha val="90000"/>
            <a:hueOff val="-8695070"/>
            <a:satOff val="-10141"/>
            <a:lumOff val="-1691"/>
            <a:alphaOff val="0"/>
          </a:schemeClr>
        </a:solidFill>
        <a:ln w="9525" cap="rnd" cmpd="sng" algn="ctr">
          <a:solidFill>
            <a:schemeClr val="accent2">
              <a:tint val="40000"/>
              <a:alpha val="90000"/>
              <a:hueOff val="-8695070"/>
              <a:satOff val="-10141"/>
              <a:lumOff val="-1691"/>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1" kern="1200"/>
            <a:t>Pulse present and normal </a:t>
          </a:r>
          <a:endParaRPr lang="en-US" sz="1700" kern="1200"/>
        </a:p>
        <a:p>
          <a:pPr marL="171450" lvl="1" indent="-171450" algn="l" defTabSz="755650">
            <a:lnSpc>
              <a:spcPct val="90000"/>
            </a:lnSpc>
            <a:spcBef>
              <a:spcPct val="0"/>
            </a:spcBef>
            <a:spcAft>
              <a:spcPct val="15000"/>
            </a:spcAft>
            <a:buChar char="•"/>
          </a:pPr>
          <a:r>
            <a:rPr lang="en-US" sz="1700" b="1" kern="1200"/>
            <a:t>Skin tone improving, paleness and bluish tint go away</a:t>
          </a:r>
          <a:endParaRPr lang="en-US" sz="1700" kern="1200"/>
        </a:p>
      </dsp:txBody>
      <dsp:txXfrm rot="-5400000">
        <a:off x="2126279" y="1798167"/>
        <a:ext cx="3721066" cy="1090309"/>
      </dsp:txXfrm>
    </dsp:sp>
    <dsp:sp modelId="{1373AE42-2964-7A4E-90BA-4DA23CEB41AC}">
      <dsp:nvSpPr>
        <dsp:cNvPr id="0" name=""/>
        <dsp:cNvSpPr/>
      </dsp:nvSpPr>
      <dsp:spPr>
        <a:xfrm>
          <a:off x="0" y="1588150"/>
          <a:ext cx="2126278" cy="1510344"/>
        </a:xfrm>
        <a:prstGeom prst="roundRect">
          <a:avLst/>
        </a:prstGeom>
        <a:blipFill rotWithShape="1">
          <a:blip xmlns:r="http://schemas.openxmlformats.org/officeDocument/2006/relationships" r:embed="rId1">
            <a:duotone>
              <a:schemeClr val="accent2">
                <a:hueOff val="-4533602"/>
                <a:satOff val="2618"/>
                <a:lumOff val="-4804"/>
                <a:alphaOff val="0"/>
                <a:tint val="98000"/>
                <a:lumMod val="102000"/>
              </a:schemeClr>
              <a:schemeClr val="accent2">
                <a:hueOff val="-4533602"/>
                <a:satOff val="2618"/>
                <a:lumOff val="-4804"/>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a:t>Circulation </a:t>
          </a:r>
          <a:endParaRPr lang="en-US" sz="1800" kern="1200"/>
        </a:p>
      </dsp:txBody>
      <dsp:txXfrm>
        <a:off x="73729" y="1661879"/>
        <a:ext cx="1978820" cy="1362886"/>
      </dsp:txXfrm>
    </dsp:sp>
    <dsp:sp modelId="{EDB21318-3107-6946-B605-39B55841CD67}">
      <dsp:nvSpPr>
        <dsp:cNvPr id="0" name=""/>
        <dsp:cNvSpPr/>
      </dsp:nvSpPr>
      <dsp:spPr>
        <a:xfrm>
          <a:off x="0" y="3174012"/>
          <a:ext cx="2126278" cy="1510344"/>
        </a:xfrm>
        <a:prstGeom prst="roundRect">
          <a:avLst/>
        </a:prstGeom>
        <a:blipFill rotWithShape="1">
          <a:blip xmlns:r="http://schemas.openxmlformats.org/officeDocument/2006/relationships" r:embed="rId1">
            <a:duotone>
              <a:schemeClr val="accent2">
                <a:hueOff val="-9067203"/>
                <a:satOff val="5236"/>
                <a:lumOff val="-9607"/>
                <a:alphaOff val="0"/>
                <a:tint val="98000"/>
                <a:lumMod val="102000"/>
              </a:schemeClr>
              <a:schemeClr val="accent2">
                <a:hueOff val="-9067203"/>
                <a:satOff val="5236"/>
                <a:lumOff val="-9607"/>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a:t>Consciousness improves and victim becomes more alert  </a:t>
          </a:r>
          <a:endParaRPr lang="en-US" sz="1800" kern="1200"/>
        </a:p>
      </dsp:txBody>
      <dsp:txXfrm>
        <a:off x="73729" y="3247741"/>
        <a:ext cx="1978820" cy="1362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9F692-F723-4A6A-BA7B-58B05D565D29}">
      <dsp:nvSpPr>
        <dsp:cNvPr id="0" name=""/>
        <dsp:cNvSpPr/>
      </dsp:nvSpPr>
      <dsp:spPr>
        <a:xfrm>
          <a:off x="917625" y="917662"/>
          <a:ext cx="725585" cy="71"/>
        </a:xfrm>
        <a:prstGeom prst="rect">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5B9E6A-B4E5-4102-9FC2-3B17D29A1AAF}">
      <dsp:nvSpPr>
        <dsp:cNvPr id="0" name=""/>
        <dsp:cNvSpPr/>
      </dsp:nvSpPr>
      <dsp:spPr>
        <a:xfrm>
          <a:off x="1686746" y="856689"/>
          <a:ext cx="83442" cy="156879"/>
        </a:xfrm>
        <a:prstGeom prst="chevron">
          <a:avLst>
            <a:gd name="adj" fmla="val 90000"/>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383E9B-B8FE-4AC5-B733-90FD7D22B090}">
      <dsp:nvSpPr>
        <dsp:cNvPr id="0" name=""/>
        <dsp:cNvSpPr/>
      </dsp:nvSpPr>
      <dsp:spPr>
        <a:xfrm>
          <a:off x="473950" y="564721"/>
          <a:ext cx="705953" cy="705953"/>
        </a:xfrm>
        <a:prstGeom prst="ellips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95" tIns="27395" rIns="27395" bIns="27395" numCol="1" spcCol="1270" anchor="ctr" anchorCtr="0">
          <a:noAutofit/>
        </a:bodyPr>
        <a:lstStyle/>
        <a:p>
          <a:pPr marL="0" lvl="0" indent="0" algn="ctr" defTabSz="1377950">
            <a:lnSpc>
              <a:spcPct val="90000"/>
            </a:lnSpc>
            <a:spcBef>
              <a:spcPct val="0"/>
            </a:spcBef>
            <a:spcAft>
              <a:spcPct val="35000"/>
            </a:spcAft>
            <a:buNone/>
          </a:pPr>
          <a:r>
            <a:rPr lang="en-US" sz="3100" kern="1200"/>
            <a:t>1</a:t>
          </a:r>
        </a:p>
      </dsp:txBody>
      <dsp:txXfrm>
        <a:off x="577334" y="668105"/>
        <a:ext cx="499185" cy="499185"/>
      </dsp:txXfrm>
    </dsp:sp>
    <dsp:sp modelId="{B8E04631-B554-40F5-A97A-154B71B119CD}">
      <dsp:nvSpPr>
        <dsp:cNvPr id="0" name=""/>
        <dsp:cNvSpPr/>
      </dsp:nvSpPr>
      <dsp:spPr>
        <a:xfrm>
          <a:off x="5452527" y="1448540"/>
          <a:ext cx="1632566" cy="1965600"/>
        </a:xfrm>
        <a:prstGeom prst="upArrowCallout">
          <a:avLst>
            <a:gd name="adj1" fmla="val 50000"/>
            <a:gd name="adj2" fmla="val 20000"/>
            <a:gd name="adj3" fmla="val 20000"/>
            <a:gd name="adj4" fmla="val 100000"/>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779" tIns="165100" rIns="128779" bIns="165100" numCol="1" spcCol="1270" anchor="t" anchorCtr="0">
          <a:noAutofit/>
        </a:bodyPr>
        <a:lstStyle/>
        <a:p>
          <a:pPr marL="0" lvl="0" indent="0" algn="l" defTabSz="488950">
            <a:lnSpc>
              <a:spcPct val="90000"/>
            </a:lnSpc>
            <a:spcBef>
              <a:spcPct val="0"/>
            </a:spcBef>
            <a:spcAft>
              <a:spcPct val="35000"/>
            </a:spcAft>
            <a:buNone/>
          </a:pPr>
          <a:r>
            <a:rPr lang="en-US" sz="1100" kern="1200" dirty="0"/>
            <a:t>Naloxone / Narcan is an opiate antagonist that reverses opiate overdose</a:t>
          </a:r>
        </a:p>
      </dsp:txBody>
      <dsp:txXfrm>
        <a:off x="5452527" y="1775053"/>
        <a:ext cx="1632566" cy="1639087"/>
      </dsp:txXfrm>
    </dsp:sp>
    <dsp:sp modelId="{4D00EDCE-FA85-4915-AE13-D710AA76769F}">
      <dsp:nvSpPr>
        <dsp:cNvPr id="0" name=""/>
        <dsp:cNvSpPr/>
      </dsp:nvSpPr>
      <dsp:spPr>
        <a:xfrm>
          <a:off x="1824607" y="917662"/>
          <a:ext cx="1632566" cy="72"/>
        </a:xfrm>
        <a:prstGeom prst="rect">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2D2243-FC54-47CC-8E7F-2718156E88BA}">
      <dsp:nvSpPr>
        <dsp:cNvPr id="0" name=""/>
        <dsp:cNvSpPr/>
      </dsp:nvSpPr>
      <dsp:spPr>
        <a:xfrm>
          <a:off x="3500708" y="856689"/>
          <a:ext cx="83442" cy="156879"/>
        </a:xfrm>
        <a:prstGeom prst="chevron">
          <a:avLst>
            <a:gd name="adj" fmla="val 90000"/>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67B719-B577-4F42-87EA-F8523F5BE75A}">
      <dsp:nvSpPr>
        <dsp:cNvPr id="0" name=""/>
        <dsp:cNvSpPr/>
      </dsp:nvSpPr>
      <dsp:spPr>
        <a:xfrm>
          <a:off x="2287913" y="564721"/>
          <a:ext cx="705953" cy="705953"/>
        </a:xfrm>
        <a:prstGeom prst="ellips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95" tIns="27395" rIns="27395" bIns="27395" numCol="1" spcCol="1270" anchor="ctr" anchorCtr="0">
          <a:noAutofit/>
        </a:bodyPr>
        <a:lstStyle/>
        <a:p>
          <a:pPr marL="0" lvl="0" indent="0" algn="ctr" defTabSz="1377950">
            <a:lnSpc>
              <a:spcPct val="90000"/>
            </a:lnSpc>
            <a:spcBef>
              <a:spcPct val="0"/>
            </a:spcBef>
            <a:spcAft>
              <a:spcPct val="35000"/>
            </a:spcAft>
            <a:buNone/>
          </a:pPr>
          <a:r>
            <a:rPr lang="en-US" sz="3100" kern="1200"/>
            <a:t>2</a:t>
          </a:r>
        </a:p>
      </dsp:txBody>
      <dsp:txXfrm>
        <a:off x="2391297" y="668105"/>
        <a:ext cx="499185" cy="499185"/>
      </dsp:txXfrm>
    </dsp:sp>
    <dsp:sp modelId="{97519DBD-3673-41FB-AF45-4548CF6898F0}">
      <dsp:nvSpPr>
        <dsp:cNvPr id="0" name=""/>
        <dsp:cNvSpPr/>
      </dsp:nvSpPr>
      <dsp:spPr>
        <a:xfrm>
          <a:off x="1824607" y="1436274"/>
          <a:ext cx="1632566" cy="1965600"/>
        </a:xfrm>
        <a:prstGeom prst="upArrowCallout">
          <a:avLst>
            <a:gd name="adj1" fmla="val 50000"/>
            <a:gd name="adj2" fmla="val 20000"/>
            <a:gd name="adj3" fmla="val 20000"/>
            <a:gd name="adj4" fmla="val 100000"/>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779" tIns="165100" rIns="128779" bIns="165100" numCol="1" spcCol="1270" anchor="t" anchorCtr="0">
          <a:noAutofit/>
        </a:bodyPr>
        <a:lstStyle/>
        <a:p>
          <a:pPr marL="0" lvl="0" indent="0" algn="l" defTabSz="488950">
            <a:lnSpc>
              <a:spcPct val="90000"/>
            </a:lnSpc>
            <a:spcBef>
              <a:spcPct val="0"/>
            </a:spcBef>
            <a:spcAft>
              <a:spcPct val="35000"/>
            </a:spcAft>
            <a:buNone/>
          </a:pPr>
          <a:r>
            <a:rPr lang="en-US" sz="1100" kern="1200"/>
            <a:t>A good patient assessment reveals patients who are candidates for naloxone</a:t>
          </a:r>
        </a:p>
      </dsp:txBody>
      <dsp:txXfrm>
        <a:off x="1824607" y="1762787"/>
        <a:ext cx="1632566" cy="1639087"/>
      </dsp:txXfrm>
    </dsp:sp>
    <dsp:sp modelId="{B442E382-054F-46A7-AC3D-C54B4A53EECB}">
      <dsp:nvSpPr>
        <dsp:cNvPr id="0" name=""/>
        <dsp:cNvSpPr/>
      </dsp:nvSpPr>
      <dsp:spPr>
        <a:xfrm>
          <a:off x="3638570" y="917662"/>
          <a:ext cx="1632566" cy="72"/>
        </a:xfrm>
        <a:prstGeom prst="rect">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82379A-3C11-4706-8DA3-CFD10289BC70}">
      <dsp:nvSpPr>
        <dsp:cNvPr id="0" name=""/>
        <dsp:cNvSpPr/>
      </dsp:nvSpPr>
      <dsp:spPr>
        <a:xfrm>
          <a:off x="5314671" y="856689"/>
          <a:ext cx="83442" cy="156879"/>
        </a:xfrm>
        <a:prstGeom prst="chevron">
          <a:avLst>
            <a:gd name="adj" fmla="val 90000"/>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CDE86A-A81F-497B-9A04-2FE00FE4EEE9}">
      <dsp:nvSpPr>
        <dsp:cNvPr id="0" name=""/>
        <dsp:cNvSpPr/>
      </dsp:nvSpPr>
      <dsp:spPr>
        <a:xfrm>
          <a:off x="4101876" y="564721"/>
          <a:ext cx="705953" cy="705953"/>
        </a:xfrm>
        <a:prstGeom prst="ellips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95" tIns="27395" rIns="27395" bIns="27395" numCol="1" spcCol="1270" anchor="ctr" anchorCtr="0">
          <a:noAutofit/>
        </a:bodyPr>
        <a:lstStyle/>
        <a:p>
          <a:pPr marL="0" lvl="0" indent="0" algn="ctr" defTabSz="1377950">
            <a:lnSpc>
              <a:spcPct val="90000"/>
            </a:lnSpc>
            <a:spcBef>
              <a:spcPct val="0"/>
            </a:spcBef>
            <a:spcAft>
              <a:spcPct val="35000"/>
            </a:spcAft>
            <a:buNone/>
          </a:pPr>
          <a:r>
            <a:rPr lang="en-US" sz="3100" kern="1200"/>
            <a:t>3</a:t>
          </a:r>
        </a:p>
      </dsp:txBody>
      <dsp:txXfrm>
        <a:off x="4205260" y="668105"/>
        <a:ext cx="499185" cy="499185"/>
      </dsp:txXfrm>
    </dsp:sp>
    <dsp:sp modelId="{1C0EDE23-D17A-4A5E-A557-576439086A8D}">
      <dsp:nvSpPr>
        <dsp:cNvPr id="0" name=""/>
        <dsp:cNvSpPr/>
      </dsp:nvSpPr>
      <dsp:spPr>
        <a:xfrm>
          <a:off x="3638570" y="1436274"/>
          <a:ext cx="1632566" cy="1965600"/>
        </a:xfrm>
        <a:prstGeom prst="upArrowCallout">
          <a:avLst>
            <a:gd name="adj1" fmla="val 50000"/>
            <a:gd name="adj2" fmla="val 20000"/>
            <a:gd name="adj3" fmla="val 20000"/>
            <a:gd name="adj4" fmla="val 100000"/>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779" tIns="165100" rIns="128779" bIns="165100" numCol="1" spcCol="1270" anchor="t" anchorCtr="0">
          <a:noAutofit/>
        </a:bodyPr>
        <a:lstStyle/>
        <a:p>
          <a:pPr marL="0" lvl="0" indent="0" algn="l" defTabSz="488950">
            <a:lnSpc>
              <a:spcPct val="90000"/>
            </a:lnSpc>
            <a:spcBef>
              <a:spcPct val="0"/>
            </a:spcBef>
            <a:spcAft>
              <a:spcPct val="35000"/>
            </a:spcAft>
            <a:buNone/>
          </a:pPr>
          <a:r>
            <a:rPr lang="en-US" sz="1100" kern="1200"/>
            <a:t>Consider use of intra-nasal (IN) naloxone for ALOC patients </a:t>
          </a:r>
          <a:r>
            <a:rPr lang="en-US" sz="1100" b="1" i="1" kern="1200"/>
            <a:t>with respiratory depression</a:t>
          </a:r>
          <a:endParaRPr lang="en-US" sz="1100" kern="1200"/>
        </a:p>
      </dsp:txBody>
      <dsp:txXfrm>
        <a:off x="3638570" y="1762787"/>
        <a:ext cx="1632566" cy="1639087"/>
      </dsp:txXfrm>
    </dsp:sp>
    <dsp:sp modelId="{AF72476E-F861-4588-A6D3-374880539FFB}">
      <dsp:nvSpPr>
        <dsp:cNvPr id="0" name=""/>
        <dsp:cNvSpPr/>
      </dsp:nvSpPr>
      <dsp:spPr>
        <a:xfrm>
          <a:off x="5452533" y="917662"/>
          <a:ext cx="1632566" cy="72"/>
        </a:xfrm>
        <a:prstGeom prst="rect">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7C28A8-82D7-45D6-84A9-848E9EF91029}">
      <dsp:nvSpPr>
        <dsp:cNvPr id="0" name=""/>
        <dsp:cNvSpPr/>
      </dsp:nvSpPr>
      <dsp:spPr>
        <a:xfrm>
          <a:off x="7128634" y="856689"/>
          <a:ext cx="83442" cy="156879"/>
        </a:xfrm>
        <a:prstGeom prst="chevron">
          <a:avLst>
            <a:gd name="adj" fmla="val 90000"/>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32DB19-47C1-4956-9DB8-3B4C07EF49A2}">
      <dsp:nvSpPr>
        <dsp:cNvPr id="0" name=""/>
        <dsp:cNvSpPr/>
      </dsp:nvSpPr>
      <dsp:spPr>
        <a:xfrm>
          <a:off x="5915839" y="564721"/>
          <a:ext cx="705953" cy="705953"/>
        </a:xfrm>
        <a:prstGeom prst="ellips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95" tIns="27395" rIns="27395" bIns="27395" numCol="1" spcCol="1270" anchor="ctr" anchorCtr="0">
          <a:noAutofit/>
        </a:bodyPr>
        <a:lstStyle/>
        <a:p>
          <a:pPr marL="0" lvl="0" indent="0" algn="ctr" defTabSz="1377950">
            <a:lnSpc>
              <a:spcPct val="90000"/>
            </a:lnSpc>
            <a:spcBef>
              <a:spcPct val="0"/>
            </a:spcBef>
            <a:spcAft>
              <a:spcPct val="35000"/>
            </a:spcAft>
            <a:buNone/>
          </a:pPr>
          <a:r>
            <a:rPr lang="en-US" sz="3100" kern="1200"/>
            <a:t>4</a:t>
          </a:r>
        </a:p>
      </dsp:txBody>
      <dsp:txXfrm>
        <a:off x="6019223" y="668105"/>
        <a:ext cx="499185" cy="499185"/>
      </dsp:txXfrm>
    </dsp:sp>
    <dsp:sp modelId="{882A69F2-5F95-4F8C-A4E0-F59635BC2293}">
      <dsp:nvSpPr>
        <dsp:cNvPr id="0" name=""/>
        <dsp:cNvSpPr/>
      </dsp:nvSpPr>
      <dsp:spPr>
        <a:xfrm>
          <a:off x="0" y="1436274"/>
          <a:ext cx="1632566" cy="1965600"/>
        </a:xfrm>
        <a:prstGeom prst="upArrowCallout">
          <a:avLst>
            <a:gd name="adj1" fmla="val 50000"/>
            <a:gd name="adj2" fmla="val 20000"/>
            <a:gd name="adj3" fmla="val 20000"/>
            <a:gd name="adj4" fmla="val 100000"/>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779" tIns="165100" rIns="128779" bIns="165100" numCol="1" spcCol="1270" anchor="t" anchorCtr="0">
          <a:noAutofit/>
        </a:bodyPr>
        <a:lstStyle/>
        <a:p>
          <a:pPr marL="0" lvl="0" indent="0" algn="l" defTabSz="488950">
            <a:lnSpc>
              <a:spcPct val="90000"/>
            </a:lnSpc>
            <a:spcBef>
              <a:spcPct val="0"/>
            </a:spcBef>
            <a:spcAft>
              <a:spcPct val="35000"/>
            </a:spcAft>
            <a:buNone/>
          </a:pPr>
          <a:r>
            <a:rPr lang="en-US" sz="1100" kern="1200"/>
            <a:t>Airway, breathing, and circulation (</a:t>
          </a:r>
          <a:r>
            <a:rPr lang="en-US" sz="1100" b="1" kern="1200"/>
            <a:t>ABCs</a:t>
          </a:r>
          <a:r>
            <a:rPr lang="en-US" sz="1100" kern="1200"/>
            <a:t>) are </a:t>
          </a:r>
          <a:r>
            <a:rPr lang="en-US" sz="1100" b="1" kern="1200"/>
            <a:t>ALWAYS TOP PRIORITY </a:t>
          </a:r>
          <a:r>
            <a:rPr lang="en-US" sz="1100" kern="1200"/>
            <a:t>when managing patients who are candidates for naloxone</a:t>
          </a:r>
        </a:p>
      </dsp:txBody>
      <dsp:txXfrm>
        <a:off x="0" y="1762787"/>
        <a:ext cx="1632566" cy="1639087"/>
      </dsp:txXfrm>
    </dsp:sp>
    <dsp:sp modelId="{D2387AB0-E983-4CD4-9DD0-EC611954ED01}">
      <dsp:nvSpPr>
        <dsp:cNvPr id="0" name=""/>
        <dsp:cNvSpPr/>
      </dsp:nvSpPr>
      <dsp:spPr>
        <a:xfrm>
          <a:off x="7266495" y="917662"/>
          <a:ext cx="1632566" cy="72"/>
        </a:xfrm>
        <a:prstGeom prst="rect">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0C0461-D025-4E6A-8EC9-E49973854051}">
      <dsp:nvSpPr>
        <dsp:cNvPr id="0" name=""/>
        <dsp:cNvSpPr/>
      </dsp:nvSpPr>
      <dsp:spPr>
        <a:xfrm>
          <a:off x="8942597" y="856689"/>
          <a:ext cx="83442" cy="156879"/>
        </a:xfrm>
        <a:prstGeom prst="chevron">
          <a:avLst>
            <a:gd name="adj" fmla="val 90000"/>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6F3066-AB51-492D-853F-62DF178A1806}">
      <dsp:nvSpPr>
        <dsp:cNvPr id="0" name=""/>
        <dsp:cNvSpPr/>
      </dsp:nvSpPr>
      <dsp:spPr>
        <a:xfrm>
          <a:off x="7729802" y="564721"/>
          <a:ext cx="705953" cy="705953"/>
        </a:xfrm>
        <a:prstGeom prst="ellips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95" tIns="27395" rIns="27395" bIns="27395" numCol="1" spcCol="1270" anchor="ctr" anchorCtr="0">
          <a:noAutofit/>
        </a:bodyPr>
        <a:lstStyle/>
        <a:p>
          <a:pPr marL="0" lvl="0" indent="0" algn="ctr" defTabSz="1377950">
            <a:lnSpc>
              <a:spcPct val="90000"/>
            </a:lnSpc>
            <a:spcBef>
              <a:spcPct val="0"/>
            </a:spcBef>
            <a:spcAft>
              <a:spcPct val="35000"/>
            </a:spcAft>
            <a:buNone/>
          </a:pPr>
          <a:r>
            <a:rPr lang="en-US" sz="3100" kern="1200"/>
            <a:t>5</a:t>
          </a:r>
        </a:p>
      </dsp:txBody>
      <dsp:txXfrm>
        <a:off x="7833186" y="668105"/>
        <a:ext cx="499185" cy="499185"/>
      </dsp:txXfrm>
    </dsp:sp>
    <dsp:sp modelId="{B729ADD8-7B67-409B-92DD-854796DFDE4C}">
      <dsp:nvSpPr>
        <dsp:cNvPr id="0" name=""/>
        <dsp:cNvSpPr/>
      </dsp:nvSpPr>
      <dsp:spPr>
        <a:xfrm>
          <a:off x="7266495" y="1436274"/>
          <a:ext cx="1632566" cy="1965600"/>
        </a:xfrm>
        <a:prstGeom prst="upArrowCallout">
          <a:avLst>
            <a:gd name="adj1" fmla="val 50000"/>
            <a:gd name="adj2" fmla="val 20000"/>
            <a:gd name="adj3" fmla="val 20000"/>
            <a:gd name="adj4" fmla="val 100000"/>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779" tIns="165100" rIns="128779" bIns="165100" numCol="1" spcCol="1270" anchor="t" anchorCtr="0">
          <a:noAutofit/>
        </a:bodyPr>
        <a:lstStyle/>
        <a:p>
          <a:pPr marL="0" lvl="0" indent="0" algn="l" defTabSz="488950">
            <a:lnSpc>
              <a:spcPct val="90000"/>
            </a:lnSpc>
            <a:spcBef>
              <a:spcPct val="0"/>
            </a:spcBef>
            <a:spcAft>
              <a:spcPct val="35000"/>
            </a:spcAft>
            <a:buNone/>
          </a:pPr>
          <a:r>
            <a:rPr lang="en-US" sz="1100" kern="1200" dirty="0"/>
            <a:t>No person will administer the department-issued intra-nasal Narcan until they have completed both the written test &amp;  competency skills sign off.</a:t>
          </a:r>
        </a:p>
      </dsp:txBody>
      <dsp:txXfrm>
        <a:off x="7266495" y="1762787"/>
        <a:ext cx="1632566" cy="1639087"/>
      </dsp:txXfrm>
    </dsp:sp>
    <dsp:sp modelId="{3F85C412-A0AE-4369-9871-D014C9B4D224}">
      <dsp:nvSpPr>
        <dsp:cNvPr id="0" name=""/>
        <dsp:cNvSpPr/>
      </dsp:nvSpPr>
      <dsp:spPr>
        <a:xfrm>
          <a:off x="9080458" y="917661"/>
          <a:ext cx="816283" cy="72"/>
        </a:xfrm>
        <a:prstGeom prst="rect">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583E39-5B32-4C83-9252-497E0BDD9A57}">
      <dsp:nvSpPr>
        <dsp:cNvPr id="0" name=""/>
        <dsp:cNvSpPr/>
      </dsp:nvSpPr>
      <dsp:spPr>
        <a:xfrm>
          <a:off x="9543765" y="564721"/>
          <a:ext cx="705953" cy="705953"/>
        </a:xfrm>
        <a:prstGeom prst="ellips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95" tIns="27395" rIns="27395" bIns="27395" numCol="1" spcCol="1270" anchor="ctr" anchorCtr="0">
          <a:noAutofit/>
        </a:bodyPr>
        <a:lstStyle/>
        <a:p>
          <a:pPr marL="0" lvl="0" indent="0" algn="ctr" defTabSz="1377950">
            <a:lnSpc>
              <a:spcPct val="90000"/>
            </a:lnSpc>
            <a:spcBef>
              <a:spcPct val="0"/>
            </a:spcBef>
            <a:spcAft>
              <a:spcPct val="35000"/>
            </a:spcAft>
            <a:buNone/>
          </a:pPr>
          <a:r>
            <a:rPr lang="en-US" sz="3100" kern="1200"/>
            <a:t>6</a:t>
          </a:r>
        </a:p>
      </dsp:txBody>
      <dsp:txXfrm>
        <a:off x="9647149" y="668105"/>
        <a:ext cx="499185" cy="499185"/>
      </dsp:txXfrm>
    </dsp:sp>
    <dsp:sp modelId="{5E8D4B2B-AA7A-481B-9100-125A8D1CD3D4}">
      <dsp:nvSpPr>
        <dsp:cNvPr id="0" name=""/>
        <dsp:cNvSpPr/>
      </dsp:nvSpPr>
      <dsp:spPr>
        <a:xfrm>
          <a:off x="9080458" y="1436274"/>
          <a:ext cx="1632566" cy="1965600"/>
        </a:xfrm>
        <a:prstGeom prst="upArrowCallout">
          <a:avLst>
            <a:gd name="adj1" fmla="val 50000"/>
            <a:gd name="adj2" fmla="val 20000"/>
            <a:gd name="adj3" fmla="val 20000"/>
            <a:gd name="adj4" fmla="val 100000"/>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779" tIns="165100" rIns="128779" bIns="165100" numCol="1" spcCol="1270" anchor="t" anchorCtr="0">
          <a:noAutofit/>
        </a:bodyPr>
        <a:lstStyle/>
        <a:p>
          <a:pPr marL="0" lvl="0" indent="0" algn="l" defTabSz="488950">
            <a:lnSpc>
              <a:spcPct val="90000"/>
            </a:lnSpc>
            <a:spcBef>
              <a:spcPct val="0"/>
            </a:spcBef>
            <a:spcAft>
              <a:spcPct val="35000"/>
            </a:spcAft>
            <a:buNone/>
          </a:pPr>
          <a:r>
            <a:rPr lang="en-US" sz="1100" kern="1200"/>
            <a:t>You are NOT authorized, nor certified, to use or possess the department-issued naloxone off-duty.</a:t>
          </a:r>
        </a:p>
      </dsp:txBody>
      <dsp:txXfrm>
        <a:off x="9080458" y="1762787"/>
        <a:ext cx="1632566" cy="1639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9339A-985B-4E40-9423-34332D504442}">
      <dsp:nvSpPr>
        <dsp:cNvPr id="0" name=""/>
        <dsp:cNvSpPr/>
      </dsp:nvSpPr>
      <dsp:spPr>
        <a:xfrm>
          <a:off x="0" y="2759816"/>
          <a:ext cx="10553700" cy="603780"/>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Proper storage, maintenance, and exchange of Narcan both at a supply station and with the individual officer is very important</a:t>
          </a:r>
        </a:p>
      </dsp:txBody>
      <dsp:txXfrm>
        <a:off x="0" y="2759816"/>
        <a:ext cx="10553700" cy="603780"/>
      </dsp:txXfrm>
    </dsp:sp>
    <dsp:sp modelId="{83A96428-FBF2-664E-9134-51DCC223157C}">
      <dsp:nvSpPr>
        <dsp:cNvPr id="0" name=""/>
        <dsp:cNvSpPr/>
      </dsp:nvSpPr>
      <dsp:spPr>
        <a:xfrm rot="10800000">
          <a:off x="0" y="1840259"/>
          <a:ext cx="10553700" cy="928614"/>
        </a:xfrm>
        <a:prstGeom prst="upArrowCallout">
          <a:avLst/>
        </a:prstGeom>
        <a:solidFill>
          <a:schemeClr val="accent2">
            <a:hueOff val="-3022401"/>
            <a:satOff val="1745"/>
            <a:lumOff val="-320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#1 priority will always be scene safety and officer safety</a:t>
          </a:r>
        </a:p>
      </dsp:txBody>
      <dsp:txXfrm rot="10800000">
        <a:off x="0" y="1840259"/>
        <a:ext cx="10553700" cy="603386"/>
      </dsp:txXfrm>
    </dsp:sp>
    <dsp:sp modelId="{3FD8CE30-AEE7-4F42-BC29-796318E41045}">
      <dsp:nvSpPr>
        <dsp:cNvPr id="0" name=""/>
        <dsp:cNvSpPr/>
      </dsp:nvSpPr>
      <dsp:spPr>
        <a:xfrm rot="10800000">
          <a:off x="0" y="920701"/>
          <a:ext cx="10553700" cy="928614"/>
        </a:xfrm>
        <a:prstGeom prst="upArrowCallout">
          <a:avLst/>
        </a:prstGeom>
        <a:solidFill>
          <a:schemeClr val="accent2">
            <a:hueOff val="-6044802"/>
            <a:satOff val="3491"/>
            <a:lumOff val="-640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May lessen lethality of opioid overdoses by getting Narcan on scene faster</a:t>
          </a:r>
        </a:p>
      </dsp:txBody>
      <dsp:txXfrm rot="10800000">
        <a:off x="0" y="920701"/>
        <a:ext cx="10553700" cy="603386"/>
      </dsp:txXfrm>
    </dsp:sp>
    <dsp:sp modelId="{73E427FB-EB09-824D-8999-9CA04535C0DC}">
      <dsp:nvSpPr>
        <dsp:cNvPr id="0" name=""/>
        <dsp:cNvSpPr/>
      </dsp:nvSpPr>
      <dsp:spPr>
        <a:xfrm rot="10800000">
          <a:off x="0" y="1143"/>
          <a:ext cx="10553700" cy="928614"/>
        </a:xfrm>
        <a:prstGeom prst="upArrowCallout">
          <a:avLst/>
        </a:prstGeom>
        <a:solidFill>
          <a:schemeClr val="accent2">
            <a:hueOff val="-9067203"/>
            <a:satOff val="5236"/>
            <a:lumOff val="-960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Narcan is a safe and effective drug in treating opioid overdoses</a:t>
          </a:r>
        </a:p>
      </dsp:txBody>
      <dsp:txXfrm rot="10800000">
        <a:off x="0" y="1143"/>
        <a:ext cx="10553700" cy="60338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383B9-F028-4F54-9042-7D2D5626403F}" type="datetimeFigureOut">
              <a:rPr lang="en-US" smtClean="0"/>
              <a:t>8/22/18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031B7-F41F-4CE6-A27D-07E44294757A}" type="slidenum">
              <a:rPr lang="en-US" smtClean="0"/>
              <a:t>‹#›</a:t>
            </a:fld>
            <a:endParaRPr lang="en-US"/>
          </a:p>
        </p:txBody>
      </p:sp>
    </p:spTree>
    <p:extLst>
      <p:ext uri="{BB962C8B-B14F-4D97-AF65-F5344CB8AC3E}">
        <p14:creationId xmlns:p14="http://schemas.microsoft.com/office/powerpoint/2010/main" val="1934289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thanks to Jonathan Baxter who worked with the EMS Medical Director and the Local EMS agency to help </a:t>
            </a:r>
            <a:r>
              <a:rPr lang="en-US"/>
              <a:t>create and provide </a:t>
            </a:r>
            <a:r>
              <a:rPr lang="en-US" dirty="0"/>
              <a:t>you this content.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Covered through the following Authority: </a:t>
            </a:r>
            <a:r>
              <a:rPr lang="en-US" sz="1200" kern="1200" dirty="0">
                <a:solidFill>
                  <a:schemeClr val="tx1"/>
                </a:solidFill>
                <a:effectLst/>
                <a:latin typeface="+mn-lt"/>
                <a:ea typeface="+mn-ea"/>
                <a:cs typeface="+mn-cs"/>
              </a:rPr>
              <a:t>California Health and Safety Code‐ Division2.5:EmergencyMedicalServices[1797.‐ 1799.207.] California Code of Regulations, Title 22. Social Security, Division 9. Ch. 1.5 Prehospital Emergency Medical Services </a:t>
            </a:r>
            <a:endParaRPr lang="en-US" dirty="0"/>
          </a:p>
          <a:p>
            <a:endParaRPr lang="en-US" dirty="0"/>
          </a:p>
        </p:txBody>
      </p:sp>
      <p:sp>
        <p:nvSpPr>
          <p:cNvPr id="4" name="Slide Number Placeholder 3"/>
          <p:cNvSpPr>
            <a:spLocks noGrp="1"/>
          </p:cNvSpPr>
          <p:nvPr>
            <p:ph type="sldNum" sz="quarter" idx="10"/>
          </p:nvPr>
        </p:nvSpPr>
        <p:spPr/>
        <p:txBody>
          <a:bodyPr/>
          <a:lstStyle/>
          <a:p>
            <a:fld id="{231031B7-F41F-4CE6-A27D-07E44294757A}" type="slidenum">
              <a:rPr lang="en-US" smtClean="0"/>
              <a:t>1</a:t>
            </a:fld>
            <a:endParaRPr lang="en-US"/>
          </a:p>
        </p:txBody>
      </p:sp>
    </p:spTree>
    <p:extLst>
      <p:ext uri="{BB962C8B-B14F-4D97-AF65-F5344CB8AC3E}">
        <p14:creationId xmlns:p14="http://schemas.microsoft.com/office/powerpoint/2010/main" val="90419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POINT:  ABCs (Airway, Breathing, Circulation) will buy you more time. Low respiratory rate is what kills these patients. Bag valve mask can buy you time until you’re able to administer the drug. </a:t>
            </a:r>
          </a:p>
        </p:txBody>
      </p:sp>
      <p:sp>
        <p:nvSpPr>
          <p:cNvPr id="4" name="Slide Number Placeholder 3"/>
          <p:cNvSpPr>
            <a:spLocks noGrp="1"/>
          </p:cNvSpPr>
          <p:nvPr>
            <p:ph type="sldNum" sz="quarter" idx="10"/>
          </p:nvPr>
        </p:nvSpPr>
        <p:spPr/>
        <p:txBody>
          <a:bodyPr/>
          <a:lstStyle/>
          <a:p>
            <a:fld id="{231031B7-F41F-4CE6-A27D-07E44294757A}" type="slidenum">
              <a:rPr lang="en-US" smtClean="0"/>
              <a:t>17</a:t>
            </a:fld>
            <a:endParaRPr lang="en-US"/>
          </a:p>
        </p:txBody>
      </p:sp>
    </p:spTree>
    <p:extLst>
      <p:ext uri="{BB962C8B-B14F-4D97-AF65-F5344CB8AC3E}">
        <p14:creationId xmlns:p14="http://schemas.microsoft.com/office/powerpoint/2010/main" val="73735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031B7-F41F-4CE6-A27D-07E44294757A}" type="slidenum">
              <a:rPr lang="en-US" smtClean="0"/>
              <a:t>19</a:t>
            </a:fld>
            <a:endParaRPr lang="en-US"/>
          </a:p>
        </p:txBody>
      </p:sp>
    </p:spTree>
    <p:extLst>
      <p:ext uri="{BB962C8B-B14F-4D97-AF65-F5344CB8AC3E}">
        <p14:creationId xmlns:p14="http://schemas.microsoft.com/office/powerpoint/2010/main" val="1817412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POINT:  Click on one photo or the other will take you to internet to watch video.  INTERNET CONNECTION REQUIRED</a:t>
            </a:r>
          </a:p>
        </p:txBody>
      </p:sp>
      <p:sp>
        <p:nvSpPr>
          <p:cNvPr id="4" name="Slide Number Placeholder 3"/>
          <p:cNvSpPr>
            <a:spLocks noGrp="1"/>
          </p:cNvSpPr>
          <p:nvPr>
            <p:ph type="sldNum" sz="quarter" idx="10"/>
          </p:nvPr>
        </p:nvSpPr>
        <p:spPr/>
        <p:txBody>
          <a:bodyPr/>
          <a:lstStyle/>
          <a:p>
            <a:fld id="{231031B7-F41F-4CE6-A27D-07E44294757A}" type="slidenum">
              <a:rPr lang="en-US" smtClean="0"/>
              <a:t>20</a:t>
            </a:fld>
            <a:endParaRPr lang="en-US"/>
          </a:p>
        </p:txBody>
      </p:sp>
    </p:spTree>
    <p:extLst>
      <p:ext uri="{BB962C8B-B14F-4D97-AF65-F5344CB8AC3E}">
        <p14:creationId xmlns:p14="http://schemas.microsoft.com/office/powerpoint/2010/main" val="4004137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POINTS:  Same teaching points apply to K9 that apply to humans.  Humans and K9s react similarly and teaching for either should be the same.  Narcan use before symptom onset can be dangerous as it may block symptoms and you won’t know if true exposure occurred.  While preventative administration will have no adverse effect, you will now be without your Narcan if you need it later.  If you suspect your K9 has been exposed to a Narcotic, the K9 should be seen by a veterinarian regardless of the use of Narcan. </a:t>
            </a:r>
          </a:p>
        </p:txBody>
      </p:sp>
      <p:sp>
        <p:nvSpPr>
          <p:cNvPr id="4" name="Slide Number Placeholder 3"/>
          <p:cNvSpPr>
            <a:spLocks noGrp="1"/>
          </p:cNvSpPr>
          <p:nvPr>
            <p:ph type="sldNum" sz="quarter" idx="10"/>
          </p:nvPr>
        </p:nvSpPr>
        <p:spPr/>
        <p:txBody>
          <a:bodyPr/>
          <a:lstStyle/>
          <a:p>
            <a:fld id="{231031B7-F41F-4CE6-A27D-07E44294757A}" type="slidenum">
              <a:rPr lang="en-US" smtClean="0"/>
              <a:t>28</a:t>
            </a:fld>
            <a:endParaRPr lang="en-US"/>
          </a:p>
        </p:txBody>
      </p:sp>
    </p:spTree>
    <p:extLst>
      <p:ext uri="{BB962C8B-B14F-4D97-AF65-F5344CB8AC3E}">
        <p14:creationId xmlns:p14="http://schemas.microsoft.com/office/powerpoint/2010/main" val="4094887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POINT:  Use adjuncts if you have them.  Contact your local EMSA if you are interested in adding to your local optional scope.  </a:t>
            </a:r>
          </a:p>
        </p:txBody>
      </p:sp>
      <p:sp>
        <p:nvSpPr>
          <p:cNvPr id="4" name="Slide Number Placeholder 3"/>
          <p:cNvSpPr>
            <a:spLocks noGrp="1"/>
          </p:cNvSpPr>
          <p:nvPr>
            <p:ph type="sldNum" sz="quarter" idx="10"/>
          </p:nvPr>
        </p:nvSpPr>
        <p:spPr/>
        <p:txBody>
          <a:bodyPr/>
          <a:lstStyle/>
          <a:p>
            <a:fld id="{231031B7-F41F-4CE6-A27D-07E44294757A}" type="slidenum">
              <a:rPr lang="en-US" smtClean="0"/>
              <a:t>29</a:t>
            </a:fld>
            <a:endParaRPr lang="en-US"/>
          </a:p>
        </p:txBody>
      </p:sp>
    </p:spTree>
    <p:extLst>
      <p:ext uri="{BB962C8B-B14F-4D97-AF65-F5344CB8AC3E}">
        <p14:creationId xmlns:p14="http://schemas.microsoft.com/office/powerpoint/2010/main" val="432280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POINTS:  Remember that restraint prior to administration can help against the combative patient </a:t>
            </a:r>
          </a:p>
        </p:txBody>
      </p:sp>
      <p:sp>
        <p:nvSpPr>
          <p:cNvPr id="4" name="Slide Number Placeholder 3"/>
          <p:cNvSpPr>
            <a:spLocks noGrp="1"/>
          </p:cNvSpPr>
          <p:nvPr>
            <p:ph type="sldNum" sz="quarter" idx="10"/>
          </p:nvPr>
        </p:nvSpPr>
        <p:spPr/>
        <p:txBody>
          <a:bodyPr/>
          <a:lstStyle/>
          <a:p>
            <a:fld id="{231031B7-F41F-4CE6-A27D-07E44294757A}" type="slidenum">
              <a:rPr lang="en-US" smtClean="0"/>
              <a:t>30</a:t>
            </a:fld>
            <a:endParaRPr lang="en-US"/>
          </a:p>
        </p:txBody>
      </p:sp>
    </p:spTree>
    <p:extLst>
      <p:ext uri="{BB962C8B-B14F-4D97-AF65-F5344CB8AC3E}">
        <p14:creationId xmlns:p14="http://schemas.microsoft.com/office/powerpoint/2010/main" val="3721326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POINT:  Patches would be difficult to overdose on as the delivery is slow, this is being used to articulate different routes of exposure even though this one is unrealistic. </a:t>
            </a:r>
          </a:p>
        </p:txBody>
      </p:sp>
      <p:sp>
        <p:nvSpPr>
          <p:cNvPr id="4" name="Slide Number Placeholder 3"/>
          <p:cNvSpPr>
            <a:spLocks noGrp="1"/>
          </p:cNvSpPr>
          <p:nvPr>
            <p:ph type="sldNum" sz="quarter" idx="10"/>
          </p:nvPr>
        </p:nvSpPr>
        <p:spPr/>
        <p:txBody>
          <a:bodyPr/>
          <a:lstStyle/>
          <a:p>
            <a:fld id="{231031B7-F41F-4CE6-A27D-07E44294757A}" type="slidenum">
              <a:rPr lang="en-US" smtClean="0"/>
              <a:t>32</a:t>
            </a:fld>
            <a:endParaRPr lang="en-US"/>
          </a:p>
        </p:txBody>
      </p:sp>
    </p:spTree>
    <p:extLst>
      <p:ext uri="{BB962C8B-B14F-4D97-AF65-F5344CB8AC3E}">
        <p14:creationId xmlns:p14="http://schemas.microsoft.com/office/powerpoint/2010/main" val="408631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EMS: ABCs, pinpoint pupils; found on next slide</a:t>
            </a:r>
          </a:p>
          <a:p>
            <a:r>
              <a:rPr lang="en-US" dirty="0"/>
              <a:t>Promote Group Discussion:  Ultimately the realization should be that this is actually a cardiac arrest and that although the administration of Narcan is not harmful, ABCs, CPR, AED is what this patient really needs.</a:t>
            </a:r>
          </a:p>
        </p:txBody>
      </p:sp>
      <p:sp>
        <p:nvSpPr>
          <p:cNvPr id="4" name="Slide Number Placeholder 3"/>
          <p:cNvSpPr>
            <a:spLocks noGrp="1"/>
          </p:cNvSpPr>
          <p:nvPr>
            <p:ph type="sldNum" sz="quarter" idx="10"/>
          </p:nvPr>
        </p:nvSpPr>
        <p:spPr/>
        <p:txBody>
          <a:bodyPr/>
          <a:lstStyle/>
          <a:p>
            <a:fld id="{231031B7-F41F-4CE6-A27D-07E44294757A}" type="slidenum">
              <a:rPr lang="en-US" smtClean="0"/>
              <a:t>33</a:t>
            </a:fld>
            <a:endParaRPr lang="en-US"/>
          </a:p>
        </p:txBody>
      </p:sp>
    </p:spTree>
    <p:extLst>
      <p:ext uri="{BB962C8B-B14F-4D97-AF65-F5344CB8AC3E}">
        <p14:creationId xmlns:p14="http://schemas.microsoft.com/office/powerpoint/2010/main" val="3383713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031B7-F41F-4CE6-A27D-07E44294757A}" type="slidenum">
              <a:rPr lang="en-US" smtClean="0"/>
              <a:t>34</a:t>
            </a:fld>
            <a:endParaRPr lang="en-US"/>
          </a:p>
        </p:txBody>
      </p:sp>
    </p:spTree>
    <p:extLst>
      <p:ext uri="{BB962C8B-B14F-4D97-AF65-F5344CB8AC3E}">
        <p14:creationId xmlns:p14="http://schemas.microsoft.com/office/powerpoint/2010/main" val="39820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POINTS:  This is still much more likely a cardiac arrest than narcotic overdose, place emphasis on ABCs, but investing for clues of opiate exposure is always recommended.  Narcan administration in this case is not harmful, but unlikely to have any effect.</a:t>
            </a:r>
          </a:p>
        </p:txBody>
      </p:sp>
      <p:sp>
        <p:nvSpPr>
          <p:cNvPr id="4" name="Slide Number Placeholder 3"/>
          <p:cNvSpPr>
            <a:spLocks noGrp="1"/>
          </p:cNvSpPr>
          <p:nvPr>
            <p:ph type="sldNum" sz="quarter" idx="10"/>
          </p:nvPr>
        </p:nvSpPr>
        <p:spPr/>
        <p:txBody>
          <a:bodyPr/>
          <a:lstStyle/>
          <a:p>
            <a:fld id="{231031B7-F41F-4CE6-A27D-07E44294757A}" type="slidenum">
              <a:rPr lang="en-US" smtClean="0"/>
              <a:t>35</a:t>
            </a:fld>
            <a:endParaRPr lang="en-US"/>
          </a:p>
        </p:txBody>
      </p:sp>
    </p:spTree>
    <p:extLst>
      <p:ext uri="{BB962C8B-B14F-4D97-AF65-F5344CB8AC3E}">
        <p14:creationId xmlns:p14="http://schemas.microsoft.com/office/powerpoint/2010/main" val="1719874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031B7-F41F-4CE6-A27D-07E44294757A}" type="slidenum">
              <a:rPr lang="en-US" smtClean="0"/>
              <a:t>3</a:t>
            </a:fld>
            <a:endParaRPr lang="en-US"/>
          </a:p>
        </p:txBody>
      </p:sp>
    </p:spTree>
    <p:extLst>
      <p:ext uri="{BB962C8B-B14F-4D97-AF65-F5344CB8AC3E}">
        <p14:creationId xmlns:p14="http://schemas.microsoft.com/office/powerpoint/2010/main" val="4140956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POINT:  In San Mateo County (and really anywhere) there should be no weight limit for administration of </a:t>
            </a:r>
            <a:r>
              <a:rPr lang="en-US" dirty="0" err="1"/>
              <a:t>narcan</a:t>
            </a:r>
            <a:endParaRPr lang="en-US" dirty="0"/>
          </a:p>
        </p:txBody>
      </p:sp>
      <p:sp>
        <p:nvSpPr>
          <p:cNvPr id="4" name="Slide Number Placeholder 3"/>
          <p:cNvSpPr>
            <a:spLocks noGrp="1"/>
          </p:cNvSpPr>
          <p:nvPr>
            <p:ph type="sldNum" sz="quarter" idx="10"/>
          </p:nvPr>
        </p:nvSpPr>
        <p:spPr/>
        <p:txBody>
          <a:bodyPr/>
          <a:lstStyle/>
          <a:p>
            <a:fld id="{231031B7-F41F-4CE6-A27D-07E44294757A}" type="slidenum">
              <a:rPr lang="en-US" smtClean="0"/>
              <a:t>36</a:t>
            </a:fld>
            <a:endParaRPr lang="en-US"/>
          </a:p>
        </p:txBody>
      </p:sp>
    </p:spTree>
    <p:extLst>
      <p:ext uri="{BB962C8B-B14F-4D97-AF65-F5344CB8AC3E}">
        <p14:creationId xmlns:p14="http://schemas.microsoft.com/office/powerpoint/2010/main" val="4048644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POINT:  Initial dispatch call, scene safety and observations, detailed history from parents, patient’s signs symptoms, frequent reassessment as AMS (altered mental status) might deteriorate to apnea, maintain ABCs as indicated.</a:t>
            </a:r>
          </a:p>
        </p:txBody>
      </p:sp>
      <p:sp>
        <p:nvSpPr>
          <p:cNvPr id="4" name="Slide Number Placeholder 3"/>
          <p:cNvSpPr>
            <a:spLocks noGrp="1"/>
          </p:cNvSpPr>
          <p:nvPr>
            <p:ph type="sldNum" sz="quarter" idx="10"/>
          </p:nvPr>
        </p:nvSpPr>
        <p:spPr/>
        <p:txBody>
          <a:bodyPr/>
          <a:lstStyle/>
          <a:p>
            <a:fld id="{231031B7-F41F-4CE6-A27D-07E44294757A}" type="slidenum">
              <a:rPr lang="en-US" smtClean="0"/>
              <a:t>37</a:t>
            </a:fld>
            <a:endParaRPr lang="en-US"/>
          </a:p>
        </p:txBody>
      </p:sp>
    </p:spTree>
    <p:extLst>
      <p:ext uri="{BB962C8B-B14F-4D97-AF65-F5344CB8AC3E}">
        <p14:creationId xmlns:p14="http://schemas.microsoft.com/office/powerpoint/2010/main" val="1786320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POINT:  This is going to be a drug overdose on family member’s prescription medication.  Ask participants to name opiate prescriptions: Codeine, Vicodin, MS </a:t>
            </a:r>
            <a:r>
              <a:rPr lang="en-US" dirty="0" err="1"/>
              <a:t>Contin</a:t>
            </a:r>
            <a:r>
              <a:rPr lang="en-US" dirty="0"/>
              <a:t> (Morphine), Methadone, Darvocet, </a:t>
            </a:r>
            <a:r>
              <a:rPr lang="en-US" dirty="0" err="1"/>
              <a:t>Dilaudid</a:t>
            </a:r>
            <a:r>
              <a:rPr lang="en-US" dirty="0"/>
              <a:t>, Fentanyl, Hydrocodone, oxycodone, Oxycontin, Tylenol #3, </a:t>
            </a:r>
            <a:r>
              <a:rPr lang="en-US" dirty="0" err="1"/>
              <a:t>Tylox</a:t>
            </a:r>
            <a:r>
              <a:rPr lang="en-US" dirty="0"/>
              <a:t>, Percocet, Percodan (this is on the skills checkoff sheet, so worth going over a lot), </a:t>
            </a:r>
          </a:p>
        </p:txBody>
      </p:sp>
      <p:sp>
        <p:nvSpPr>
          <p:cNvPr id="4" name="Slide Number Placeholder 3"/>
          <p:cNvSpPr>
            <a:spLocks noGrp="1"/>
          </p:cNvSpPr>
          <p:nvPr>
            <p:ph type="sldNum" sz="quarter" idx="10"/>
          </p:nvPr>
        </p:nvSpPr>
        <p:spPr/>
        <p:txBody>
          <a:bodyPr/>
          <a:lstStyle/>
          <a:p>
            <a:fld id="{231031B7-F41F-4CE6-A27D-07E44294757A}" type="slidenum">
              <a:rPr lang="en-US" smtClean="0"/>
              <a:t>38</a:t>
            </a:fld>
            <a:endParaRPr lang="en-US"/>
          </a:p>
        </p:txBody>
      </p:sp>
    </p:spTree>
    <p:extLst>
      <p:ext uri="{BB962C8B-B14F-4D97-AF65-F5344CB8AC3E}">
        <p14:creationId xmlns:p14="http://schemas.microsoft.com/office/powerpoint/2010/main" val="2089868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POINTS:  Narcan can be used on any individual with suspected opiate overdose K9 or human</a:t>
            </a:r>
          </a:p>
        </p:txBody>
      </p:sp>
      <p:sp>
        <p:nvSpPr>
          <p:cNvPr id="4" name="Slide Number Placeholder 3"/>
          <p:cNvSpPr>
            <a:spLocks noGrp="1"/>
          </p:cNvSpPr>
          <p:nvPr>
            <p:ph type="sldNum" sz="quarter" idx="10"/>
          </p:nvPr>
        </p:nvSpPr>
        <p:spPr/>
        <p:txBody>
          <a:bodyPr/>
          <a:lstStyle/>
          <a:p>
            <a:fld id="{231031B7-F41F-4CE6-A27D-07E44294757A}" type="slidenum">
              <a:rPr lang="en-US" smtClean="0"/>
              <a:t>39</a:t>
            </a:fld>
            <a:endParaRPr lang="en-US"/>
          </a:p>
        </p:txBody>
      </p:sp>
    </p:spTree>
    <p:extLst>
      <p:ext uri="{BB962C8B-B14F-4D97-AF65-F5344CB8AC3E}">
        <p14:creationId xmlns:p14="http://schemas.microsoft.com/office/powerpoint/2010/main" val="510439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031B7-F41F-4CE6-A27D-07E44294757A}" type="slidenum">
              <a:rPr lang="en-US" smtClean="0"/>
              <a:t>40</a:t>
            </a:fld>
            <a:endParaRPr lang="en-US"/>
          </a:p>
        </p:txBody>
      </p:sp>
    </p:spTree>
    <p:extLst>
      <p:ext uri="{BB962C8B-B14F-4D97-AF65-F5344CB8AC3E}">
        <p14:creationId xmlns:p14="http://schemas.microsoft.com/office/powerpoint/2010/main" val="1822695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POINTS:  Narcan administration requires completion of NARCAN USE FORM that should be submitted to the EMS Medical Director: Gregory Gilbert to his email: </a:t>
            </a:r>
            <a:r>
              <a:rPr lang="en-US" dirty="0" err="1"/>
              <a:t>ghgilbert@Stanford.edu</a:t>
            </a:r>
            <a:r>
              <a:rPr lang="en-US" dirty="0"/>
              <a:t> and Garrett Fahey </a:t>
            </a:r>
            <a:r>
              <a:rPr lang="en-US" dirty="0" err="1"/>
              <a:t>gfahey@smcgov.org</a:t>
            </a:r>
            <a:r>
              <a:rPr lang="en-US"/>
              <a:t> on-duty </a:t>
            </a:r>
            <a:r>
              <a:rPr lang="en-US" dirty="0"/>
              <a:t>LE agency supervisor for your jurisdiction to keep on 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REMOVE LAST BULLET: If no agreement exists, remove last bullet.  “Paramedic may be able to restock depend on agreements with EMS.”</a:t>
            </a:r>
          </a:p>
          <a:p>
            <a:endParaRPr lang="en-US" dirty="0"/>
          </a:p>
        </p:txBody>
      </p:sp>
      <p:sp>
        <p:nvSpPr>
          <p:cNvPr id="4" name="Slide Number Placeholder 3"/>
          <p:cNvSpPr>
            <a:spLocks noGrp="1"/>
          </p:cNvSpPr>
          <p:nvPr>
            <p:ph type="sldNum" sz="quarter" idx="10"/>
          </p:nvPr>
        </p:nvSpPr>
        <p:spPr/>
        <p:txBody>
          <a:bodyPr/>
          <a:lstStyle/>
          <a:p>
            <a:fld id="{231031B7-F41F-4CE6-A27D-07E44294757A}" type="slidenum">
              <a:rPr lang="en-US" smtClean="0"/>
              <a:t>41</a:t>
            </a:fld>
            <a:endParaRPr lang="en-US"/>
          </a:p>
        </p:txBody>
      </p:sp>
    </p:spTree>
    <p:extLst>
      <p:ext uri="{BB962C8B-B14F-4D97-AF65-F5344CB8AC3E}">
        <p14:creationId xmlns:p14="http://schemas.microsoft.com/office/powerpoint/2010/main" val="3729822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031B7-F41F-4CE6-A27D-07E44294757A}" type="slidenum">
              <a:rPr lang="en-US" smtClean="0"/>
              <a:t>42</a:t>
            </a:fld>
            <a:endParaRPr lang="en-US"/>
          </a:p>
        </p:txBody>
      </p:sp>
    </p:spTree>
    <p:extLst>
      <p:ext uri="{BB962C8B-B14F-4D97-AF65-F5344CB8AC3E}">
        <p14:creationId xmlns:p14="http://schemas.microsoft.com/office/powerpoint/2010/main" val="506264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REMOVE 4</a:t>
            </a:r>
            <a:r>
              <a:rPr lang="en-US" baseline="30000" dirty="0"/>
              <a:t>th</a:t>
            </a:r>
            <a:r>
              <a:rPr lang="en-US" dirty="0"/>
              <a:t> BULLET IF NO AGREEMENT EXISTS:  Remove 4th bullet “</a:t>
            </a:r>
            <a:r>
              <a:rPr lang="en-US" b="1" dirty="0"/>
              <a:t>LEOs/LE</a:t>
            </a:r>
            <a:r>
              <a:rPr lang="en-US" b="1" dirty="0">
                <a:solidFill>
                  <a:srgbClr val="FF0000"/>
                </a:solidFill>
              </a:rPr>
              <a:t> </a:t>
            </a:r>
            <a:r>
              <a:rPr lang="en-US" b="1" dirty="0"/>
              <a:t>agencies</a:t>
            </a:r>
            <a:r>
              <a:rPr lang="en-US" b="1" dirty="0">
                <a:solidFill>
                  <a:srgbClr val="FF0000"/>
                </a:solidFill>
              </a:rPr>
              <a:t> </a:t>
            </a:r>
            <a:r>
              <a:rPr lang="en-US" b="1" dirty="0"/>
              <a:t>may</a:t>
            </a:r>
            <a:r>
              <a:rPr lang="en-US" b="1" dirty="0">
                <a:solidFill>
                  <a:srgbClr val="FF0000"/>
                </a:solidFill>
              </a:rPr>
              <a:t> </a:t>
            </a:r>
            <a:r>
              <a:rPr lang="en-US" b="1" dirty="0"/>
              <a:t>obtain Narcan resupply from local fire department/EMS if agreement exists”</a:t>
            </a:r>
          </a:p>
        </p:txBody>
      </p:sp>
      <p:sp>
        <p:nvSpPr>
          <p:cNvPr id="4" name="Slide Number Placeholder 3"/>
          <p:cNvSpPr>
            <a:spLocks noGrp="1"/>
          </p:cNvSpPr>
          <p:nvPr>
            <p:ph type="sldNum" sz="quarter" idx="5"/>
          </p:nvPr>
        </p:nvSpPr>
        <p:spPr/>
        <p:txBody>
          <a:bodyPr/>
          <a:lstStyle/>
          <a:p>
            <a:fld id="{231031B7-F41F-4CE6-A27D-07E44294757A}" type="slidenum">
              <a:rPr lang="en-US" smtClean="0"/>
              <a:t>43</a:t>
            </a:fld>
            <a:endParaRPr lang="en-US"/>
          </a:p>
        </p:txBody>
      </p:sp>
    </p:spTree>
    <p:extLst>
      <p:ext uri="{BB962C8B-B14F-4D97-AF65-F5344CB8AC3E}">
        <p14:creationId xmlns:p14="http://schemas.microsoft.com/office/powerpoint/2010/main" val="675610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point: 1) Once a patient regains conscious, if they are alert and oriented, you can’t force them to do things against their will.</a:t>
            </a:r>
          </a:p>
          <a:p>
            <a:r>
              <a:rPr lang="en-US" dirty="0"/>
              <a:t>2) Officer is in a vulnerable position when administering Narcan and the effect is rapid, individual can become violet and officer not have time to react.</a:t>
            </a:r>
          </a:p>
        </p:txBody>
      </p:sp>
      <p:sp>
        <p:nvSpPr>
          <p:cNvPr id="4" name="Slide Number Placeholder 3"/>
          <p:cNvSpPr>
            <a:spLocks noGrp="1"/>
          </p:cNvSpPr>
          <p:nvPr>
            <p:ph type="sldNum" sz="quarter" idx="10"/>
          </p:nvPr>
        </p:nvSpPr>
        <p:spPr/>
        <p:txBody>
          <a:bodyPr/>
          <a:lstStyle/>
          <a:p>
            <a:fld id="{231031B7-F41F-4CE6-A27D-07E44294757A}" type="slidenum">
              <a:rPr lang="en-US" smtClean="0"/>
              <a:t>5</a:t>
            </a:fld>
            <a:endParaRPr lang="en-US"/>
          </a:p>
        </p:txBody>
      </p:sp>
    </p:spTree>
    <p:extLst>
      <p:ext uri="{BB962C8B-B14F-4D97-AF65-F5344CB8AC3E}">
        <p14:creationId xmlns:p14="http://schemas.microsoft.com/office/powerpoint/2010/main" val="3716823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EMS: Those highlighted are the most important signs in opiate overdose.. Move to the top</a:t>
            </a:r>
          </a:p>
        </p:txBody>
      </p:sp>
      <p:sp>
        <p:nvSpPr>
          <p:cNvPr id="4" name="Slide Number Placeholder 3"/>
          <p:cNvSpPr>
            <a:spLocks noGrp="1"/>
          </p:cNvSpPr>
          <p:nvPr>
            <p:ph type="sldNum" sz="quarter" idx="10"/>
          </p:nvPr>
        </p:nvSpPr>
        <p:spPr/>
        <p:txBody>
          <a:bodyPr/>
          <a:lstStyle/>
          <a:p>
            <a:fld id="{231031B7-F41F-4CE6-A27D-07E44294757A}" type="slidenum">
              <a:rPr lang="en-US" smtClean="0"/>
              <a:t>6</a:t>
            </a:fld>
            <a:endParaRPr lang="en-US"/>
          </a:p>
        </p:txBody>
      </p:sp>
    </p:spTree>
    <p:extLst>
      <p:ext uri="{BB962C8B-B14F-4D97-AF65-F5344CB8AC3E}">
        <p14:creationId xmlns:p14="http://schemas.microsoft.com/office/powerpoint/2010/main" val="810915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Point:  Ask what should the officer be getting ready to do?  ANS:  CPR/BVM – this will provide time to confirm opiate overdose as the CPR/BVM will keep them alive.</a:t>
            </a:r>
          </a:p>
          <a:p>
            <a:r>
              <a:rPr lang="en-US" dirty="0"/>
              <a:t>These are all items that should be taught in annual POST training</a:t>
            </a:r>
          </a:p>
        </p:txBody>
      </p:sp>
      <p:sp>
        <p:nvSpPr>
          <p:cNvPr id="4" name="Slide Number Placeholder 3"/>
          <p:cNvSpPr>
            <a:spLocks noGrp="1"/>
          </p:cNvSpPr>
          <p:nvPr>
            <p:ph type="sldNum" sz="quarter" idx="10"/>
          </p:nvPr>
        </p:nvSpPr>
        <p:spPr/>
        <p:txBody>
          <a:bodyPr/>
          <a:lstStyle/>
          <a:p>
            <a:fld id="{231031B7-F41F-4CE6-A27D-07E44294757A}" type="slidenum">
              <a:rPr lang="en-US" smtClean="0"/>
              <a:t>7</a:t>
            </a:fld>
            <a:endParaRPr lang="en-US"/>
          </a:p>
        </p:txBody>
      </p:sp>
    </p:spTree>
    <p:extLst>
      <p:ext uri="{BB962C8B-B14F-4D97-AF65-F5344CB8AC3E}">
        <p14:creationId xmlns:p14="http://schemas.microsoft.com/office/powerpoint/2010/main" val="2008592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Points:  Review individual agency response protocol and consider a 2 officer response to these type of calls.</a:t>
            </a:r>
          </a:p>
        </p:txBody>
      </p:sp>
      <p:sp>
        <p:nvSpPr>
          <p:cNvPr id="4" name="Slide Number Placeholder 3"/>
          <p:cNvSpPr>
            <a:spLocks noGrp="1"/>
          </p:cNvSpPr>
          <p:nvPr>
            <p:ph type="sldNum" sz="quarter" idx="10"/>
          </p:nvPr>
        </p:nvSpPr>
        <p:spPr/>
        <p:txBody>
          <a:bodyPr/>
          <a:lstStyle/>
          <a:p>
            <a:fld id="{231031B7-F41F-4CE6-A27D-07E44294757A}" type="slidenum">
              <a:rPr lang="en-US" smtClean="0"/>
              <a:t>12</a:t>
            </a:fld>
            <a:endParaRPr lang="en-US"/>
          </a:p>
        </p:txBody>
      </p:sp>
    </p:spTree>
    <p:extLst>
      <p:ext uri="{BB962C8B-B14F-4D97-AF65-F5344CB8AC3E}">
        <p14:creationId xmlns:p14="http://schemas.microsoft.com/office/powerpoint/2010/main" val="723335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Consider N95/mask and eyewear protection to prevent exposure from bodily fluids (BSI exposure)</a:t>
            </a:r>
          </a:p>
          <a:p>
            <a:r>
              <a:rPr lang="en-US" dirty="0"/>
              <a:t>TEACHING POINT:  Patches would be difficult to overdose on as the delivery is slow. </a:t>
            </a:r>
          </a:p>
        </p:txBody>
      </p:sp>
      <p:sp>
        <p:nvSpPr>
          <p:cNvPr id="4" name="Slide Number Placeholder 3"/>
          <p:cNvSpPr>
            <a:spLocks noGrp="1"/>
          </p:cNvSpPr>
          <p:nvPr>
            <p:ph type="sldNum" sz="quarter" idx="10"/>
          </p:nvPr>
        </p:nvSpPr>
        <p:spPr/>
        <p:txBody>
          <a:bodyPr/>
          <a:lstStyle/>
          <a:p>
            <a:fld id="{231031B7-F41F-4CE6-A27D-07E44294757A}" type="slidenum">
              <a:rPr lang="en-US" smtClean="0"/>
              <a:t>13</a:t>
            </a:fld>
            <a:endParaRPr lang="en-US"/>
          </a:p>
        </p:txBody>
      </p:sp>
    </p:spTree>
    <p:extLst>
      <p:ext uri="{BB962C8B-B14F-4D97-AF65-F5344CB8AC3E}">
        <p14:creationId xmlns:p14="http://schemas.microsoft.com/office/powerpoint/2010/main" val="1459932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031B7-F41F-4CE6-A27D-07E44294757A}" type="slidenum">
              <a:rPr lang="en-US" smtClean="0"/>
              <a:t>15</a:t>
            </a:fld>
            <a:endParaRPr lang="en-US"/>
          </a:p>
        </p:txBody>
      </p:sp>
    </p:spTree>
    <p:extLst>
      <p:ext uri="{BB962C8B-B14F-4D97-AF65-F5344CB8AC3E}">
        <p14:creationId xmlns:p14="http://schemas.microsoft.com/office/powerpoint/2010/main" val="157775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departments handcuff before administration.</a:t>
            </a:r>
          </a:p>
          <a:p>
            <a:r>
              <a:rPr lang="en-US" dirty="0"/>
              <a:t>TEACHING POINT:  BSI=Body Substance Isolation (gloves, mask, eye protection)</a:t>
            </a:r>
          </a:p>
        </p:txBody>
      </p:sp>
      <p:sp>
        <p:nvSpPr>
          <p:cNvPr id="4" name="Slide Number Placeholder 3"/>
          <p:cNvSpPr>
            <a:spLocks noGrp="1"/>
          </p:cNvSpPr>
          <p:nvPr>
            <p:ph type="sldNum" sz="quarter" idx="10"/>
          </p:nvPr>
        </p:nvSpPr>
        <p:spPr/>
        <p:txBody>
          <a:bodyPr/>
          <a:lstStyle/>
          <a:p>
            <a:fld id="{231031B7-F41F-4CE6-A27D-07E44294757A}" type="slidenum">
              <a:rPr lang="en-US" smtClean="0"/>
              <a:t>16</a:t>
            </a:fld>
            <a:endParaRPr lang="en-US"/>
          </a:p>
        </p:txBody>
      </p:sp>
    </p:spTree>
    <p:extLst>
      <p:ext uri="{BB962C8B-B14F-4D97-AF65-F5344CB8AC3E}">
        <p14:creationId xmlns:p14="http://schemas.microsoft.com/office/powerpoint/2010/main" val="1421914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73DCA4-8185-4554-8F4A-09095B853CF8}" type="datetimeFigureOut">
              <a:rPr lang="en-US" smtClean="0"/>
              <a:t>8/22/18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786B-1142-4374-94B1-807A5054F931}" type="slidenum">
              <a:rPr lang="en-US" smtClean="0"/>
              <a:t>‹#›</a:t>
            </a:fld>
            <a:endParaRPr lang="en-US"/>
          </a:p>
        </p:txBody>
      </p:sp>
    </p:spTree>
    <p:extLst>
      <p:ext uri="{BB962C8B-B14F-4D97-AF65-F5344CB8AC3E}">
        <p14:creationId xmlns:p14="http://schemas.microsoft.com/office/powerpoint/2010/main" val="2354361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8/22/18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584105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8/22/18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188081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8E36636D-D922-432D-A958-524484B5923D}" type="datetimeFigureOut">
              <a:rPr lang="en-US" smtClean="0"/>
              <a:pPr/>
              <a:t>8/22/18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742334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73DCA4-8185-4554-8F4A-09095B853CF8}" type="datetimeFigureOut">
              <a:rPr lang="en-US" smtClean="0"/>
              <a:t>8/22/18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786B-1142-4374-94B1-807A5054F931}" type="slidenum">
              <a:rPr lang="en-US" smtClean="0"/>
              <a:t>‹#›</a:t>
            </a:fld>
            <a:endParaRPr lang="en-US"/>
          </a:p>
        </p:txBody>
      </p:sp>
    </p:spTree>
    <p:extLst>
      <p:ext uri="{BB962C8B-B14F-4D97-AF65-F5344CB8AC3E}">
        <p14:creationId xmlns:p14="http://schemas.microsoft.com/office/powerpoint/2010/main" val="2228205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73DCA4-8185-4554-8F4A-09095B853CF8}" type="datetimeFigureOut">
              <a:rPr lang="en-US" smtClean="0"/>
              <a:t>8/22/18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786B-1142-4374-94B1-807A5054F931}" type="slidenum">
              <a:rPr lang="en-US" smtClean="0"/>
              <a:t>‹#›</a:t>
            </a:fld>
            <a:endParaRPr lang="en-US"/>
          </a:p>
        </p:txBody>
      </p:sp>
    </p:spTree>
    <p:extLst>
      <p:ext uri="{BB962C8B-B14F-4D97-AF65-F5344CB8AC3E}">
        <p14:creationId xmlns:p14="http://schemas.microsoft.com/office/powerpoint/2010/main" val="3780490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73DCA4-8185-4554-8F4A-09095B853CF8}" type="datetimeFigureOut">
              <a:rPr lang="en-US" smtClean="0"/>
              <a:t>8/22/18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786B-1142-4374-94B1-807A5054F931}" type="slidenum">
              <a:rPr lang="en-US" smtClean="0"/>
              <a:t>‹#›</a:t>
            </a:fld>
            <a:endParaRPr lang="en-US"/>
          </a:p>
        </p:txBody>
      </p:sp>
    </p:spTree>
    <p:extLst>
      <p:ext uri="{BB962C8B-B14F-4D97-AF65-F5344CB8AC3E}">
        <p14:creationId xmlns:p14="http://schemas.microsoft.com/office/powerpoint/2010/main" val="1674305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73DCA4-8185-4554-8F4A-09095B853CF8}" type="datetimeFigureOut">
              <a:rPr lang="en-US" smtClean="0"/>
              <a:t>8/22/18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786B-1142-4374-94B1-807A5054F931}" type="slidenum">
              <a:rPr lang="en-US" smtClean="0"/>
              <a:t>‹#›</a:t>
            </a:fld>
            <a:endParaRPr lang="en-US"/>
          </a:p>
        </p:txBody>
      </p:sp>
    </p:spTree>
    <p:extLst>
      <p:ext uri="{BB962C8B-B14F-4D97-AF65-F5344CB8AC3E}">
        <p14:creationId xmlns:p14="http://schemas.microsoft.com/office/powerpoint/2010/main" val="2799278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73DCA4-8185-4554-8F4A-09095B853CF8}" type="datetimeFigureOut">
              <a:rPr lang="en-US" smtClean="0"/>
              <a:t>8/22/18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B786B-1142-4374-94B1-807A5054F931}" type="slidenum">
              <a:rPr lang="en-US" smtClean="0"/>
              <a:t>‹#›</a:t>
            </a:fld>
            <a:endParaRPr lang="en-US"/>
          </a:p>
        </p:txBody>
      </p:sp>
    </p:spTree>
    <p:extLst>
      <p:ext uri="{BB962C8B-B14F-4D97-AF65-F5344CB8AC3E}">
        <p14:creationId xmlns:p14="http://schemas.microsoft.com/office/powerpoint/2010/main" val="2093408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73DCA4-8185-4554-8F4A-09095B853CF8}" type="datetimeFigureOut">
              <a:rPr lang="en-US" smtClean="0"/>
              <a:t>8/22/18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9B786B-1142-4374-94B1-807A5054F931}" type="slidenum">
              <a:rPr lang="en-US" smtClean="0"/>
              <a:t>‹#›</a:t>
            </a:fld>
            <a:endParaRPr lang="en-US"/>
          </a:p>
        </p:txBody>
      </p:sp>
    </p:spTree>
    <p:extLst>
      <p:ext uri="{BB962C8B-B14F-4D97-AF65-F5344CB8AC3E}">
        <p14:creationId xmlns:p14="http://schemas.microsoft.com/office/powerpoint/2010/main" val="3367345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73DCA4-8185-4554-8F4A-09095B853CF8}" type="datetimeFigureOut">
              <a:rPr lang="en-US" smtClean="0"/>
              <a:t>8/22/18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9B786B-1142-4374-94B1-807A5054F931}" type="slidenum">
              <a:rPr lang="en-US" smtClean="0"/>
              <a:t>‹#›</a:t>
            </a:fld>
            <a:endParaRPr lang="en-US"/>
          </a:p>
        </p:txBody>
      </p:sp>
    </p:spTree>
    <p:extLst>
      <p:ext uri="{BB962C8B-B14F-4D97-AF65-F5344CB8AC3E}">
        <p14:creationId xmlns:p14="http://schemas.microsoft.com/office/powerpoint/2010/main" val="3621730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3DCA4-8185-4554-8F4A-09095B853CF8}" type="datetimeFigureOut">
              <a:rPr lang="en-US" smtClean="0"/>
              <a:t>8/22/18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9B786B-1142-4374-94B1-807A5054F931}" type="slidenum">
              <a:rPr lang="en-US" smtClean="0"/>
              <a:t>‹#›</a:t>
            </a:fld>
            <a:endParaRPr lang="en-US"/>
          </a:p>
        </p:txBody>
      </p:sp>
    </p:spTree>
    <p:extLst>
      <p:ext uri="{BB962C8B-B14F-4D97-AF65-F5344CB8AC3E}">
        <p14:creationId xmlns:p14="http://schemas.microsoft.com/office/powerpoint/2010/main" val="17362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073DCA4-8185-4554-8F4A-09095B853CF8}" type="datetimeFigureOut">
              <a:rPr lang="en-US" smtClean="0"/>
              <a:t>8/22/18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B786B-1142-4374-94B1-807A5054F931}" type="slidenum">
              <a:rPr lang="en-US" smtClean="0"/>
              <a:t>‹#›</a:t>
            </a:fld>
            <a:endParaRPr lang="en-US"/>
          </a:p>
        </p:txBody>
      </p:sp>
    </p:spTree>
    <p:extLst>
      <p:ext uri="{BB962C8B-B14F-4D97-AF65-F5344CB8AC3E}">
        <p14:creationId xmlns:p14="http://schemas.microsoft.com/office/powerpoint/2010/main" val="137835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8073DCA4-8185-4554-8F4A-09095B853CF8}" type="datetimeFigureOut">
              <a:rPr lang="en-US" smtClean="0"/>
              <a:t>8/22/18</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C59B786B-1142-4374-94B1-807A5054F931}" type="slidenum">
              <a:rPr lang="en-US" smtClean="0"/>
              <a:t>‹#›</a:t>
            </a:fld>
            <a:endParaRPr lang="en-US"/>
          </a:p>
        </p:txBody>
      </p:sp>
    </p:spTree>
    <p:extLst>
      <p:ext uri="{BB962C8B-B14F-4D97-AF65-F5344CB8AC3E}">
        <p14:creationId xmlns:p14="http://schemas.microsoft.com/office/powerpoint/2010/main" val="3051346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8E36636D-D922-432D-A958-524484B5923D}" type="datetimeFigureOut">
              <a:rPr lang="en-US" smtClean="0"/>
              <a:pPr/>
              <a:t>8/22/18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257028203"/>
      </p:ext>
    </p:extLst>
  </p:cSld>
  <p:clrMap bg1="dk1" tx1="lt1" bg2="dk2" tx2="lt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gOEcN0d_9zU"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3" Type="http://schemas.openxmlformats.org/officeDocument/2006/relationships/hyperlink" Target="mailto:ghgilbert@Stanford.ed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Intranasal Narcan</a:t>
            </a:r>
            <a:br>
              <a:rPr lang="en-US" sz="6000" dirty="0"/>
            </a:br>
            <a:r>
              <a:rPr lang="en-US" sz="6000" dirty="0"/>
              <a:t>for Law Enforcement </a:t>
            </a:r>
          </a:p>
        </p:txBody>
      </p:sp>
      <p:sp>
        <p:nvSpPr>
          <p:cNvPr id="3" name="Subtitle 2"/>
          <p:cNvSpPr>
            <a:spLocks noGrp="1"/>
          </p:cNvSpPr>
          <p:nvPr>
            <p:ph type="subTitle" idx="1"/>
          </p:nvPr>
        </p:nvSpPr>
        <p:spPr>
          <a:xfrm>
            <a:off x="810001" y="5280846"/>
            <a:ext cx="10572000" cy="807719"/>
          </a:xfrm>
        </p:spPr>
        <p:txBody>
          <a:bodyPr>
            <a:normAutofit lnSpcReduction="10000"/>
          </a:bodyPr>
          <a:lstStyle/>
          <a:p>
            <a:r>
              <a:rPr lang="en-US" sz="2000" b="1" dirty="0"/>
              <a:t>San Mateo County Emergency Medical Services </a:t>
            </a:r>
          </a:p>
          <a:p>
            <a:r>
              <a:rPr lang="en-US" sz="2000" b="1" dirty="0"/>
              <a:t>in conjunction with Menlo Park Police Department</a:t>
            </a:r>
          </a:p>
        </p:txBody>
      </p:sp>
      <p:pic>
        <p:nvPicPr>
          <p:cNvPr id="6" name="Picture 5">
            <a:extLst>
              <a:ext uri="{FF2B5EF4-FFF2-40B4-BE49-F238E27FC236}">
                <a16:creationId xmlns:a16="http://schemas.microsoft.com/office/drawing/2014/main" id="{BF843C98-A030-4E41-AE90-85C1EFA35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8420" y="4984301"/>
            <a:ext cx="1790700" cy="1790700"/>
          </a:xfrm>
          <a:prstGeom prst="rect">
            <a:avLst/>
          </a:prstGeom>
        </p:spPr>
      </p:pic>
      <p:pic>
        <p:nvPicPr>
          <p:cNvPr id="9" name="Picture 8">
            <a:extLst>
              <a:ext uri="{FF2B5EF4-FFF2-40B4-BE49-F238E27FC236}">
                <a16:creationId xmlns:a16="http://schemas.microsoft.com/office/drawing/2014/main" id="{6DC9E558-9902-1346-85DC-C35BC266EA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6648" y="85090"/>
            <a:ext cx="4517432" cy="4132580"/>
          </a:xfrm>
          <a:prstGeom prst="rect">
            <a:avLst/>
          </a:prstGeom>
        </p:spPr>
      </p:pic>
    </p:spTree>
    <p:extLst>
      <p:ext uri="{BB962C8B-B14F-4D97-AF65-F5344CB8AC3E}">
        <p14:creationId xmlns:p14="http://schemas.microsoft.com/office/powerpoint/2010/main" val="3609234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72BB4-1BF8-AB41-BC25-996221888637}"/>
              </a:ext>
            </a:extLst>
          </p:cNvPr>
          <p:cNvSpPr>
            <a:spLocks noGrp="1"/>
          </p:cNvSpPr>
          <p:nvPr>
            <p:ph type="title"/>
          </p:nvPr>
        </p:nvSpPr>
        <p:spPr>
          <a:xfrm>
            <a:off x="810000" y="447188"/>
            <a:ext cx="10571998" cy="970450"/>
          </a:xfrm>
        </p:spPr>
        <p:txBody>
          <a:bodyPr>
            <a:normAutofit/>
          </a:bodyPr>
          <a:lstStyle/>
          <a:p>
            <a:pPr>
              <a:defRPr/>
            </a:pPr>
            <a:r>
              <a:rPr lang="en-US" b="1"/>
              <a:t>Reasons to suspect opiod overdose</a:t>
            </a:r>
          </a:p>
        </p:txBody>
      </p:sp>
      <p:sp>
        <p:nvSpPr>
          <p:cNvPr id="3" name="Content Placeholder 2">
            <a:extLst>
              <a:ext uri="{FF2B5EF4-FFF2-40B4-BE49-F238E27FC236}">
                <a16:creationId xmlns:a16="http://schemas.microsoft.com/office/drawing/2014/main" id="{BA3CFC96-5F16-2442-AC16-060313CD0EC9}"/>
              </a:ext>
            </a:extLst>
          </p:cNvPr>
          <p:cNvSpPr>
            <a:spLocks noGrp="1"/>
          </p:cNvSpPr>
          <p:nvPr>
            <p:ph idx="1"/>
          </p:nvPr>
        </p:nvSpPr>
        <p:spPr>
          <a:xfrm>
            <a:off x="818713" y="2413000"/>
            <a:ext cx="7199220" cy="3632200"/>
          </a:xfrm>
        </p:spPr>
        <p:txBody>
          <a:bodyPr>
            <a:noAutofit/>
          </a:bodyPr>
          <a:lstStyle/>
          <a:p>
            <a:pPr marL="420624" indent="-384048">
              <a:spcAft>
                <a:spcPts val="0"/>
              </a:spcAft>
              <a:buFont typeface="Wingdings 2"/>
              <a:buChar char=""/>
              <a:defRPr/>
            </a:pPr>
            <a:r>
              <a:rPr lang="en-US" sz="2400" b="1" dirty="0"/>
              <a:t>When informed by the dispatcher that a given person appears to be suffering an opioid overdose</a:t>
            </a:r>
          </a:p>
          <a:p>
            <a:pPr marL="420624" indent="-384048">
              <a:spcAft>
                <a:spcPts val="0"/>
              </a:spcAft>
              <a:buFont typeface="Wingdings 2"/>
              <a:buChar char=""/>
              <a:defRPr/>
            </a:pPr>
            <a:r>
              <a:rPr lang="en-US" sz="2400" b="1" dirty="0"/>
              <a:t>Opioid drugs found on scene</a:t>
            </a:r>
          </a:p>
          <a:p>
            <a:pPr marL="420624" indent="-384048">
              <a:spcAft>
                <a:spcPts val="0"/>
              </a:spcAft>
              <a:buFont typeface="Wingdings 2"/>
              <a:buChar char=""/>
              <a:defRPr/>
            </a:pPr>
            <a:r>
              <a:rPr lang="en-US" sz="2400" b="1" dirty="0"/>
              <a:t>Opioid drug paraphernalia found on scene (needles, syringes, chore boy, a burnt or charred spoon)</a:t>
            </a:r>
          </a:p>
          <a:p>
            <a:pPr marL="420624" indent="-384048">
              <a:spcAft>
                <a:spcPts val="0"/>
              </a:spcAft>
              <a:buFont typeface="Wingdings 2"/>
              <a:buChar char=""/>
              <a:defRPr/>
            </a:pPr>
            <a:r>
              <a:rPr lang="en-US" sz="2400" b="1" dirty="0"/>
              <a:t>Witnesses state victim was taking some sort of opioid prior to OD</a:t>
            </a:r>
          </a:p>
          <a:p>
            <a:pPr marL="420624" indent="-384048">
              <a:spcAft>
                <a:spcPts val="0"/>
              </a:spcAft>
              <a:buFont typeface="Wingdings 2"/>
              <a:buChar char=""/>
              <a:defRPr/>
            </a:pPr>
            <a:r>
              <a:rPr lang="en-US" sz="2400" b="1" dirty="0"/>
              <a:t>Known heroin user location</a:t>
            </a:r>
          </a:p>
        </p:txBody>
      </p:sp>
      <p:pic>
        <p:nvPicPr>
          <p:cNvPr id="9" name="Graphic 6" descr="Needle">
            <a:extLst>
              <a:ext uri="{FF2B5EF4-FFF2-40B4-BE49-F238E27FC236}">
                <a16:creationId xmlns:a16="http://schemas.microsoft.com/office/drawing/2014/main" id="{AB2D0DC4-0307-49C2-A2FF-E544246F88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66138" y="2814638"/>
            <a:ext cx="2913062" cy="2913062"/>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955078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Freeform 6">
            <a:extLst>
              <a:ext uri="{FF2B5EF4-FFF2-40B4-BE49-F238E27FC236}">
                <a16:creationId xmlns:a16="http://schemas.microsoft.com/office/drawing/2014/main" id="{85B3A411-39CB-4453-9F3D-FA4820663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2AD907E-ABCE-484C-80F1-1DEEAD3C98B9}"/>
              </a:ext>
            </a:extLst>
          </p:cNvPr>
          <p:cNvSpPr>
            <a:spLocks noGrp="1"/>
          </p:cNvSpPr>
          <p:nvPr>
            <p:ph type="title"/>
          </p:nvPr>
        </p:nvSpPr>
        <p:spPr>
          <a:xfrm>
            <a:off x="810002" y="639097"/>
            <a:ext cx="3211392" cy="3781101"/>
          </a:xfrm>
        </p:spPr>
        <p:txBody>
          <a:bodyPr vert="horz" lIns="91440" tIns="45720" rIns="91440" bIns="45720" rtlCol="0" anchor="b">
            <a:normAutofit/>
          </a:bodyPr>
          <a:lstStyle/>
          <a:p>
            <a:pPr>
              <a:lnSpc>
                <a:spcPct val="90000"/>
              </a:lnSpc>
              <a:defRPr/>
            </a:pPr>
            <a:r>
              <a:rPr lang="en-US" sz="3400"/>
              <a:t>Paraphernalia commonly found on scene of overdose</a:t>
            </a:r>
          </a:p>
        </p:txBody>
      </p:sp>
      <p:sp>
        <p:nvSpPr>
          <p:cNvPr id="74" name="Rectangle 73">
            <a:extLst>
              <a:ext uri="{FF2B5EF4-FFF2-40B4-BE49-F238E27FC236}">
                <a16:creationId xmlns:a16="http://schemas.microsoft.com/office/drawing/2014/main" id="{40D573D2-DD8C-4E19-8BB2-1DC0767FD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14">
            <a:extLst>
              <a:ext uri="{FF2B5EF4-FFF2-40B4-BE49-F238E27FC236}">
                <a16:creationId xmlns:a16="http://schemas.microsoft.com/office/drawing/2014/main" id="{9B6C5F92-472F-4CAB-90F8-B997C54EB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3" name="irc_mi" descr="http://www.stopheroin.net/photos/Pictures%20Of%20Drugs%20and%20Their%20Effects/heroin_red_carpet.jpg">
            <a:extLst>
              <a:ext uri="{FF2B5EF4-FFF2-40B4-BE49-F238E27FC236}">
                <a16:creationId xmlns:a16="http://schemas.microsoft.com/office/drawing/2014/main" id="{EF9A6AAF-234E-8040-A595-9B30180C881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5612118" y="1302730"/>
            <a:ext cx="5630441" cy="4222830"/>
          </a:xfrm>
          <a:prstGeom prst="rect">
            <a:avLst/>
          </a:prstGeom>
        </p:spPr>
      </p:pic>
    </p:spTree>
    <p:extLst>
      <p:ext uri="{BB962C8B-B14F-4D97-AF65-F5344CB8AC3E}">
        <p14:creationId xmlns:p14="http://schemas.microsoft.com/office/powerpoint/2010/main" val="3563681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C44E-C244-E34C-88F4-654386C7031E}"/>
              </a:ext>
            </a:extLst>
          </p:cNvPr>
          <p:cNvSpPr>
            <a:spLocks noGrp="1"/>
          </p:cNvSpPr>
          <p:nvPr>
            <p:ph type="title"/>
          </p:nvPr>
        </p:nvSpPr>
        <p:spPr>
          <a:xfrm>
            <a:off x="810000" y="447188"/>
            <a:ext cx="10571998" cy="970450"/>
          </a:xfrm>
        </p:spPr>
        <p:txBody>
          <a:bodyPr>
            <a:normAutofit/>
          </a:bodyPr>
          <a:lstStyle/>
          <a:p>
            <a:pPr>
              <a:defRPr/>
            </a:pPr>
            <a:r>
              <a:rPr lang="en-US"/>
              <a:t>Considerations responding to Overdose</a:t>
            </a:r>
            <a:endParaRPr lang="en-US" b="1" dirty="0"/>
          </a:p>
        </p:txBody>
      </p:sp>
      <p:pic>
        <p:nvPicPr>
          <p:cNvPr id="7" name="Graphic 6" descr="Checkmark">
            <a:extLst>
              <a:ext uri="{FF2B5EF4-FFF2-40B4-BE49-F238E27FC236}">
                <a16:creationId xmlns:a16="http://schemas.microsoft.com/office/drawing/2014/main" id="{64213913-1B2F-4286-B6B3-DD2810763C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438" y="2814638"/>
            <a:ext cx="2913062" cy="2913062"/>
          </a:xfrm>
          <a:prstGeom prst="roundRect">
            <a:avLst>
              <a:gd name="adj" fmla="val 3876"/>
            </a:avLst>
          </a:prstGeom>
          <a:ln>
            <a:solidFill>
              <a:schemeClr val="accent1"/>
            </a:solidFill>
          </a:ln>
          <a:effectLst/>
        </p:spPr>
      </p:pic>
      <p:sp>
        <p:nvSpPr>
          <p:cNvPr id="3" name="Content Placeholder 2">
            <a:extLst>
              <a:ext uri="{FF2B5EF4-FFF2-40B4-BE49-F238E27FC236}">
                <a16:creationId xmlns:a16="http://schemas.microsoft.com/office/drawing/2014/main" id="{67F101EC-85FF-7045-9700-272C73460471}"/>
              </a:ext>
            </a:extLst>
          </p:cNvPr>
          <p:cNvSpPr>
            <a:spLocks noGrp="1"/>
          </p:cNvSpPr>
          <p:nvPr>
            <p:ph idx="1"/>
          </p:nvPr>
        </p:nvSpPr>
        <p:spPr>
          <a:xfrm>
            <a:off x="4330699" y="2412999"/>
            <a:ext cx="7719787" cy="4303487"/>
          </a:xfrm>
        </p:spPr>
        <p:txBody>
          <a:bodyPr>
            <a:normAutofit fontScale="77500" lnSpcReduction="20000"/>
          </a:bodyPr>
          <a:lstStyle/>
          <a:p>
            <a:pPr marL="420624" indent="-384048">
              <a:spcAft>
                <a:spcPts val="0"/>
              </a:spcAft>
              <a:buFont typeface="Wingdings 2"/>
              <a:buChar char=""/>
              <a:defRPr/>
            </a:pPr>
            <a:r>
              <a:rPr lang="en-US" sz="2400" b="1" dirty="0"/>
              <a:t>Scene safety is your #1 priority</a:t>
            </a:r>
          </a:p>
          <a:p>
            <a:pPr marL="722376" lvl="1" indent="-274320">
              <a:spcAft>
                <a:spcPts val="0"/>
              </a:spcAft>
              <a:buFont typeface="Wingdings 2"/>
              <a:buChar char=""/>
              <a:defRPr/>
            </a:pPr>
            <a:r>
              <a:rPr lang="en-US" sz="2400" b="1" i="1" dirty="0"/>
              <a:t>Stay aware of surroundings </a:t>
            </a:r>
            <a:r>
              <a:rPr lang="en-US" sz="2400" b="1" dirty="0"/>
              <a:t>during victim evaluation, setup, and administration of Narcan especially if by yourself</a:t>
            </a:r>
          </a:p>
          <a:p>
            <a:pPr marL="722376" lvl="1" indent="-274320">
              <a:spcAft>
                <a:spcPts val="0"/>
              </a:spcAft>
              <a:buFont typeface="Wingdings 2"/>
              <a:buChar char=""/>
              <a:defRPr/>
            </a:pPr>
            <a:r>
              <a:rPr lang="en-US" sz="2400" b="1" dirty="0"/>
              <a:t>You may lose tactical advantage quickly due to most victims being on the ground and in close quarters with awkward access to the victim and difficult egress from the victim etc.</a:t>
            </a:r>
          </a:p>
          <a:p>
            <a:pPr marL="722376" lvl="1" indent="-274320">
              <a:spcAft>
                <a:spcPts val="0"/>
              </a:spcAft>
              <a:buFont typeface="Wingdings 2"/>
              <a:buChar char=""/>
              <a:defRPr/>
            </a:pPr>
            <a:r>
              <a:rPr lang="en-US" sz="2400" b="1" dirty="0"/>
              <a:t>You will generally be in a crouched or kneeling position with your hands full if an outside influence engages you, or your victim turns violent during the treatment</a:t>
            </a:r>
          </a:p>
          <a:p>
            <a:pPr marL="722376" lvl="1" indent="-274320">
              <a:spcAft>
                <a:spcPts val="0"/>
              </a:spcAft>
              <a:buFont typeface="Wingdings 2"/>
              <a:buChar char=""/>
              <a:defRPr/>
            </a:pPr>
            <a:r>
              <a:rPr lang="en-US" sz="2400" b="1" dirty="0"/>
              <a:t>If alone, request backup prior to administration of Narcan due to potential for violence from victim. OD victims </a:t>
            </a:r>
            <a:r>
              <a:rPr lang="en-US" sz="2400" b="1" i="1" dirty="0"/>
              <a:t>do not react the same</a:t>
            </a:r>
            <a:r>
              <a:rPr lang="en-US" sz="2400" b="1" dirty="0"/>
              <a:t>, the unpredictable nature of the victims requires intense situational awareness at all times</a:t>
            </a:r>
          </a:p>
          <a:p>
            <a:pPr marL="420624" indent="-384048">
              <a:spcAft>
                <a:spcPts val="0"/>
              </a:spcAft>
              <a:buFont typeface="Wingdings 2"/>
              <a:buChar char=""/>
              <a:defRPr/>
            </a:pPr>
            <a:endParaRPr lang="en-US" b="1" dirty="0"/>
          </a:p>
        </p:txBody>
      </p:sp>
    </p:spTree>
    <p:extLst>
      <p:ext uri="{BB962C8B-B14F-4D97-AF65-F5344CB8AC3E}">
        <p14:creationId xmlns:p14="http://schemas.microsoft.com/office/powerpoint/2010/main" val="3162794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1434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73"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14338" name="Picture 2" descr="http://ww2.hdnux.com/photos/42/34/22/9028773/11/920x1240.jpg"/>
          <p:cNvPicPr>
            <a:picLocks noGrp="1" noChangeAspect="1" noChangeArrowheads="1"/>
          </p:cNvPicPr>
          <p:nvPr>
            <p:ph sz="half" idx="2"/>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9091" t="22506" b="885"/>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0" y="0"/>
            <a:ext cx="6040967" cy="6858000"/>
          </a:xfrm>
          <a:custGeom>
            <a:avLst/>
            <a:gdLst/>
            <a:ahLst/>
            <a:cxnLst/>
            <a:rect l="l" t="t" r="r" b="b"/>
            <a:pathLst>
              <a:path w="6040967" h="6858000">
                <a:moveTo>
                  <a:pt x="0" y="0"/>
                </a:moveTo>
                <a:lnTo>
                  <a:pt x="6040967" y="0"/>
                </a:lnTo>
                <a:lnTo>
                  <a:pt x="6040967" y="1900238"/>
                </a:lnTo>
                <a:lnTo>
                  <a:pt x="5670550" y="2178050"/>
                </a:lnTo>
                <a:lnTo>
                  <a:pt x="5666317" y="2184400"/>
                </a:lnTo>
                <a:lnTo>
                  <a:pt x="5659967" y="2193925"/>
                </a:lnTo>
                <a:lnTo>
                  <a:pt x="5653617" y="2201863"/>
                </a:lnTo>
                <a:lnTo>
                  <a:pt x="5653617" y="2211388"/>
                </a:lnTo>
                <a:lnTo>
                  <a:pt x="5653617" y="2220913"/>
                </a:lnTo>
                <a:lnTo>
                  <a:pt x="5659967" y="2228850"/>
                </a:lnTo>
                <a:lnTo>
                  <a:pt x="5666317" y="2238375"/>
                </a:lnTo>
                <a:lnTo>
                  <a:pt x="5670550" y="2244725"/>
                </a:lnTo>
                <a:lnTo>
                  <a:pt x="6040967" y="2522538"/>
                </a:lnTo>
                <a:lnTo>
                  <a:pt x="6040967" y="6858000"/>
                </a:lnTo>
                <a:lnTo>
                  <a:pt x="0" y="6858000"/>
                </a:lnTo>
                <a:close/>
              </a:path>
            </a:pathLst>
          </a:custGeom>
          <a:gradFill flip="none" rotWithShape="1">
            <a:gsLst>
              <a:gs pos="0">
                <a:schemeClr val="accent1">
                  <a:alpha val="50000"/>
                </a:schemeClr>
              </a:gs>
              <a:gs pos="68000">
                <a:schemeClr val="accent1">
                  <a:alpha val="70000"/>
                </a:schemeClr>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653617" y="0"/>
            <a:ext cx="6538383" cy="6858000"/>
          </a:xfrm>
          <a:custGeom>
            <a:avLst/>
            <a:gdLst/>
            <a:ahLst/>
            <a:cxnLst/>
            <a:rect l="l" t="t" r="r" b="b"/>
            <a:pathLst>
              <a:path w="6538383" h="6858000">
                <a:moveTo>
                  <a:pt x="387350" y="0"/>
                </a:moveTo>
                <a:lnTo>
                  <a:pt x="4874683" y="0"/>
                </a:lnTo>
                <a:lnTo>
                  <a:pt x="6093883" y="0"/>
                </a:lnTo>
                <a:lnTo>
                  <a:pt x="6538383" y="0"/>
                </a:lnTo>
                <a:lnTo>
                  <a:pt x="6538383" y="6858000"/>
                </a:lnTo>
                <a:lnTo>
                  <a:pt x="6093883" y="6858000"/>
                </a:lnTo>
                <a:lnTo>
                  <a:pt x="4874683" y="6858000"/>
                </a:lnTo>
                <a:lnTo>
                  <a:pt x="387350" y="6858000"/>
                </a:lnTo>
                <a:lnTo>
                  <a:pt x="387350" y="2522538"/>
                </a:lnTo>
                <a:lnTo>
                  <a:pt x="16933" y="2244725"/>
                </a:lnTo>
                <a:lnTo>
                  <a:pt x="12700" y="2238375"/>
                </a:lnTo>
                <a:lnTo>
                  <a:pt x="6350" y="2228850"/>
                </a:lnTo>
                <a:lnTo>
                  <a:pt x="0" y="2220913"/>
                </a:lnTo>
                <a:lnTo>
                  <a:pt x="0" y="2211388"/>
                </a:lnTo>
                <a:lnTo>
                  <a:pt x="0" y="2201863"/>
                </a:lnTo>
                <a:lnTo>
                  <a:pt x="6350" y="2193925"/>
                </a:lnTo>
                <a:lnTo>
                  <a:pt x="12700" y="2184400"/>
                </a:lnTo>
                <a:lnTo>
                  <a:pt x="16933" y="2178050"/>
                </a:lnTo>
                <a:lnTo>
                  <a:pt x="387350" y="1900238"/>
                </a:lnTo>
                <a:close/>
              </a:path>
            </a:pathLst>
          </a:cu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519333" y="447188"/>
            <a:ext cx="5223934" cy="1559412"/>
          </a:xfrm>
        </p:spPr>
        <p:txBody>
          <a:bodyPr vert="horz" lIns="91440" tIns="45720" rIns="91440" bIns="45720" rtlCol="0" anchor="b">
            <a:normAutofit/>
          </a:bodyPr>
          <a:lstStyle/>
          <a:p>
            <a:r>
              <a:rPr lang="en-US" dirty="0"/>
              <a:t>Personal Safety</a:t>
            </a:r>
          </a:p>
        </p:txBody>
      </p:sp>
      <p:sp>
        <p:nvSpPr>
          <p:cNvPr id="8" name="Content Placeholder 7"/>
          <p:cNvSpPr>
            <a:spLocks noGrp="1"/>
          </p:cNvSpPr>
          <p:nvPr>
            <p:ph sz="half" idx="1"/>
          </p:nvPr>
        </p:nvSpPr>
        <p:spPr>
          <a:xfrm>
            <a:off x="6519333" y="2413000"/>
            <a:ext cx="5223934" cy="3632200"/>
          </a:xfrm>
        </p:spPr>
        <p:txBody>
          <a:bodyPr vert="horz" lIns="91440" tIns="45720" rIns="91440" bIns="45720" rtlCol="0" anchor="ctr">
            <a:normAutofit/>
          </a:bodyPr>
          <a:lstStyle/>
          <a:p>
            <a:r>
              <a:rPr lang="en-US" dirty="0"/>
              <a:t>Body substance isolation with use of personal protective equipment</a:t>
            </a:r>
          </a:p>
          <a:p>
            <a:r>
              <a:rPr lang="en-US" dirty="0"/>
              <a:t>Be aware that IV drug users may be carrying unsafe sharps</a:t>
            </a:r>
          </a:p>
          <a:p>
            <a:r>
              <a:rPr lang="en-US" dirty="0"/>
              <a:t>Narcotic patches may transfer medication to your skin if exposed for an extended period of time</a:t>
            </a:r>
          </a:p>
          <a:p>
            <a:pPr lvl="1"/>
            <a:r>
              <a:rPr lang="en-US" dirty="0"/>
              <a:t>Heat and moisture also increase transfer</a:t>
            </a:r>
          </a:p>
          <a:p>
            <a:r>
              <a:rPr lang="en-US" dirty="0"/>
              <a:t>Exercise caution while engaged in physical contact</a:t>
            </a:r>
          </a:p>
        </p:txBody>
      </p:sp>
    </p:spTree>
    <p:extLst>
      <p:ext uri="{BB962C8B-B14F-4D97-AF65-F5344CB8AC3E}">
        <p14:creationId xmlns:p14="http://schemas.microsoft.com/office/powerpoint/2010/main" val="2883866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12"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2"/>
          <a:stretch>
            <a:fillRect/>
          </a:stretch>
        </p:blipFill>
        <p:spPr>
          <a:xfrm>
            <a:off x="5373526" y="1573936"/>
            <a:ext cx="6107207" cy="3710127"/>
          </a:xfrm>
          <a:prstGeom prst="rect">
            <a:avLst/>
          </a:prstGeom>
        </p:spPr>
      </p:pic>
      <p:sp>
        <p:nvSpPr>
          <p:cNvPr id="2" name="Title 1"/>
          <p:cNvSpPr>
            <a:spLocks noGrp="1"/>
          </p:cNvSpPr>
          <p:nvPr>
            <p:ph type="title"/>
          </p:nvPr>
        </p:nvSpPr>
        <p:spPr>
          <a:xfrm>
            <a:off x="810002" y="639097"/>
            <a:ext cx="3211392" cy="3781101"/>
          </a:xfrm>
        </p:spPr>
        <p:txBody>
          <a:bodyPr vert="horz" lIns="91440" tIns="45720" rIns="91440" bIns="45720" rtlCol="0" anchor="b">
            <a:normAutofit/>
          </a:bodyPr>
          <a:lstStyle/>
          <a:p>
            <a:r>
              <a:rPr lang="en-US" sz="5000"/>
              <a:t>Naloxone</a:t>
            </a:r>
          </a:p>
        </p:txBody>
      </p:sp>
    </p:spTree>
    <p:extLst>
      <p:ext uri="{BB962C8B-B14F-4D97-AF65-F5344CB8AC3E}">
        <p14:creationId xmlns:p14="http://schemas.microsoft.com/office/powerpoint/2010/main" val="846429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15"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ounded 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s://classconnection.s3.amazonaws.com/33/flashcards/602033/jpg/opioid_receptor_activity1344109914159.jpg"/>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7691" r="12220" b="-3"/>
          <a:stretch/>
        </p:blipFill>
        <p:spPr bwMode="auto">
          <a:xfrm>
            <a:off x="5603706" y="1258529"/>
            <a:ext cx="5638853" cy="43302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10001" y="447188"/>
            <a:ext cx="3827004" cy="1559412"/>
          </a:xfrm>
        </p:spPr>
        <p:txBody>
          <a:bodyPr vert="horz" lIns="91440" tIns="45720" rIns="91440" bIns="45720" rtlCol="0" anchor="b">
            <a:normAutofit/>
          </a:bodyPr>
          <a:lstStyle/>
          <a:p>
            <a:r>
              <a:rPr lang="en-US" sz="3200" dirty="0"/>
              <a:t>Naloxone: Action</a:t>
            </a:r>
          </a:p>
        </p:txBody>
      </p:sp>
      <p:sp>
        <p:nvSpPr>
          <p:cNvPr id="4" name="Content Placeholder 3"/>
          <p:cNvSpPr>
            <a:spLocks noGrp="1"/>
          </p:cNvSpPr>
          <p:nvPr>
            <p:ph sz="half" idx="1"/>
          </p:nvPr>
        </p:nvSpPr>
        <p:spPr>
          <a:xfrm>
            <a:off x="818713" y="2413000"/>
            <a:ext cx="3404372" cy="3632200"/>
          </a:xfrm>
        </p:spPr>
        <p:txBody>
          <a:bodyPr vert="horz" lIns="91440" tIns="45720" rIns="91440" bIns="45720" rtlCol="0" anchor="ctr">
            <a:normAutofit fontScale="92500" lnSpcReduction="10000"/>
          </a:bodyPr>
          <a:lstStyle/>
          <a:p>
            <a:r>
              <a:rPr lang="en-US" sz="1600" dirty="0"/>
              <a:t>Drugs that block or reduce the action of another drug are called </a:t>
            </a:r>
            <a:r>
              <a:rPr lang="en-US" sz="1600" b="1" i="1" dirty="0">
                <a:solidFill>
                  <a:srgbClr val="FFFF00"/>
                </a:solidFill>
              </a:rPr>
              <a:t>antagonists</a:t>
            </a:r>
            <a:r>
              <a:rPr lang="en-US" sz="1600" dirty="0">
                <a:solidFill>
                  <a:srgbClr val="FFFF00"/>
                </a:solidFill>
              </a:rPr>
              <a:t>.</a:t>
            </a:r>
          </a:p>
          <a:p>
            <a:pPr lvl="1"/>
            <a:r>
              <a:rPr lang="en-US" dirty="0"/>
              <a:t>Naloxone is a opioid antagonist</a:t>
            </a:r>
          </a:p>
          <a:p>
            <a:pPr lvl="1"/>
            <a:r>
              <a:rPr lang="en-US" dirty="0"/>
              <a:t>“Antagonizes effects of opiate narcotic agents by competing at the receptor site resulting in reversal of respiratory depression associated with opiate overdoses.”</a:t>
            </a:r>
          </a:p>
          <a:p>
            <a:pPr lvl="1"/>
            <a:r>
              <a:rPr lang="en-US" dirty="0"/>
              <a:t>Half-life of Narcan is shorter than opiates and symptoms can recur. </a:t>
            </a:r>
          </a:p>
        </p:txBody>
      </p:sp>
    </p:spTree>
    <p:extLst>
      <p:ext uri="{BB962C8B-B14F-4D97-AF65-F5344CB8AC3E}">
        <p14:creationId xmlns:p14="http://schemas.microsoft.com/office/powerpoint/2010/main" val="3611376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34"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13" name="Content Placeholder 14"/>
          <p:cNvPicPr>
            <a:picLocks noGrp="1" noChangeAspect="1"/>
          </p:cNvPicPr>
          <p:nvPr>
            <p:ph sz="half" idx="2"/>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950" r="12070" b="2"/>
          <a:stretch/>
        </p:blipFill>
        <p:spPr>
          <a:xfrm>
            <a:off x="6108700" y="-1"/>
            <a:ext cx="6094450" cy="6858001"/>
          </a:xfrm>
          <a:prstGeom prst="rect">
            <a:avLst/>
          </a:prstGeom>
        </p:spPr>
      </p:pic>
      <p:sp>
        <p:nvSpPr>
          <p:cNvPr id="35" name="Freeform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0000" y="447188"/>
            <a:ext cx="5070100" cy="1559412"/>
          </a:xfrm>
        </p:spPr>
        <p:txBody>
          <a:bodyPr vert="horz" lIns="91440" tIns="45720" rIns="91440" bIns="45720" rtlCol="0" anchor="b">
            <a:normAutofit/>
          </a:bodyPr>
          <a:lstStyle/>
          <a:p>
            <a:r>
              <a:rPr lang="en-US" dirty="0"/>
              <a:t>Side Effects</a:t>
            </a:r>
          </a:p>
        </p:txBody>
      </p:sp>
      <p:sp>
        <p:nvSpPr>
          <p:cNvPr id="7" name="Content Placeholder 6"/>
          <p:cNvSpPr>
            <a:spLocks noGrp="1"/>
          </p:cNvSpPr>
          <p:nvPr>
            <p:ph sz="half" idx="1"/>
          </p:nvPr>
        </p:nvSpPr>
        <p:spPr>
          <a:xfrm>
            <a:off x="818712" y="2413000"/>
            <a:ext cx="5055923" cy="3632200"/>
          </a:xfrm>
        </p:spPr>
        <p:txBody>
          <a:bodyPr vert="horz" lIns="91440" tIns="45720" rIns="91440" bIns="45720" rtlCol="0" anchor="ctr">
            <a:normAutofit/>
          </a:bodyPr>
          <a:lstStyle/>
          <a:p>
            <a:r>
              <a:rPr lang="en-US" dirty="0"/>
              <a:t>Patient may become agitated or violent after drug is administered.</a:t>
            </a:r>
          </a:p>
          <a:p>
            <a:pPr lvl="1"/>
            <a:r>
              <a:rPr lang="en-US" dirty="0"/>
              <a:t>Consider restraining individual prior</a:t>
            </a:r>
          </a:p>
          <a:p>
            <a:r>
              <a:rPr lang="en-US" dirty="0"/>
              <a:t>Rapid administration may cause vomiting.</a:t>
            </a:r>
          </a:p>
          <a:p>
            <a:pPr lvl="1"/>
            <a:r>
              <a:rPr lang="en-US" dirty="0"/>
              <a:t>Consider BSI</a:t>
            </a:r>
          </a:p>
          <a:p>
            <a:r>
              <a:rPr lang="en-US" dirty="0"/>
              <a:t>May precipitate withdrawal in chronic narcotic users.</a:t>
            </a:r>
          </a:p>
        </p:txBody>
      </p:sp>
    </p:spTree>
    <p:extLst>
      <p:ext uri="{BB962C8B-B14F-4D97-AF65-F5344CB8AC3E}">
        <p14:creationId xmlns:p14="http://schemas.microsoft.com/office/powerpoint/2010/main" val="1215359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When to Use Naloxone</a:t>
            </a:r>
          </a:p>
        </p:txBody>
      </p:sp>
      <p:pic>
        <p:nvPicPr>
          <p:cNvPr id="4" name="Content Placeholder 3"/>
          <p:cNvPicPr>
            <a:picLocks noGrp="1" noChangeAspect="1"/>
          </p:cNvPicPr>
          <p:nvPr>
            <p:ph idx="1"/>
          </p:nvPr>
        </p:nvPicPr>
        <p:blipFill>
          <a:blip r:embed="rId3"/>
          <a:stretch>
            <a:fillRect/>
          </a:stretch>
        </p:blipFill>
        <p:spPr>
          <a:xfrm>
            <a:off x="6096000" y="243170"/>
            <a:ext cx="5173980" cy="6371660"/>
          </a:xfrm>
          <a:prstGeom prst="rect">
            <a:avLst/>
          </a:prstGeom>
        </p:spPr>
      </p:pic>
      <p:sp>
        <p:nvSpPr>
          <p:cNvPr id="5" name="Text Placeholder 4"/>
          <p:cNvSpPr>
            <a:spLocks noGrp="1"/>
          </p:cNvSpPr>
          <p:nvPr>
            <p:ph type="body" sz="half" idx="2"/>
          </p:nvPr>
        </p:nvSpPr>
        <p:spPr>
          <a:xfrm>
            <a:off x="1073151" y="2260738"/>
            <a:ext cx="4022956" cy="3600311"/>
          </a:xfrm>
        </p:spPr>
        <p:txBody>
          <a:bodyPr>
            <a:normAutofit/>
          </a:bodyPr>
          <a:lstStyle/>
          <a:p>
            <a:pPr marL="285750" indent="-285750">
              <a:buFont typeface="Arial" panose="020B0604020202020204" pitchFamily="34" charset="0"/>
              <a:buChar char="•"/>
            </a:pPr>
            <a:r>
              <a:rPr lang="en-US" sz="2800" dirty="0"/>
              <a:t>Check responsiveness</a:t>
            </a:r>
          </a:p>
          <a:p>
            <a:pPr marL="285750" indent="-285750">
              <a:buFont typeface="Arial" panose="020B0604020202020204" pitchFamily="34" charset="0"/>
              <a:buChar char="•"/>
            </a:pPr>
            <a:r>
              <a:rPr lang="en-US" sz="2800" dirty="0"/>
              <a:t>Check breathing status</a:t>
            </a:r>
          </a:p>
          <a:p>
            <a:pPr marL="285750" indent="-285750">
              <a:buFont typeface="Arial" panose="020B0604020202020204" pitchFamily="34" charset="0"/>
              <a:buChar char="•"/>
            </a:pPr>
            <a:r>
              <a:rPr lang="en-US" sz="2800" dirty="0"/>
              <a:t>Remember: Check &amp; Manage ABCs!</a:t>
            </a:r>
          </a:p>
        </p:txBody>
      </p:sp>
    </p:spTree>
    <p:extLst>
      <p:ext uri="{BB962C8B-B14F-4D97-AF65-F5344CB8AC3E}">
        <p14:creationId xmlns:p14="http://schemas.microsoft.com/office/powerpoint/2010/main" val="3389202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15"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7" name="Picture 8" descr="https://s3.amazonaws.com/uchealth-wp-uploads/wp-content/uploads/sites/6/1970/01/28145333/Ext_102815_Naloxone20Spray.jpg"/>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0527" r="4488" b="-2"/>
          <a:stretch/>
        </p:blipFill>
        <p:spPr bwMode="auto">
          <a:xfrm>
            <a:off x="5782733" y="10699"/>
            <a:ext cx="6409267" cy="48832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img.medscape.com/thumbnail_library/ht_151119_narcan_naloxone_hydrochloride_800x600.jpg"/>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6399" r="2" b="2"/>
          <a:stretch/>
        </p:blipFill>
        <p:spPr bwMode="auto">
          <a:xfrm>
            <a:off x="-1" y="-1"/>
            <a:ext cx="6094411" cy="4883281"/>
          </a:xfrm>
          <a:custGeom>
            <a:avLst/>
            <a:gdLst>
              <a:gd name="connsiteX0" fmla="*/ 0 w 6094411"/>
              <a:gd name="connsiteY0" fmla="*/ 0 h 4883281"/>
              <a:gd name="connsiteX1" fmla="*/ 6094411 w 6094411"/>
              <a:gd name="connsiteY1" fmla="*/ 0 h 4883281"/>
              <a:gd name="connsiteX2" fmla="*/ 6094411 w 6094411"/>
              <a:gd name="connsiteY2" fmla="*/ 2014600 h 4883281"/>
              <a:gd name="connsiteX3" fmla="*/ 5846149 w 6094411"/>
              <a:gd name="connsiteY3" fmla="*/ 2373182 h 4883281"/>
              <a:gd name="connsiteX4" fmla="*/ 5843219 w 6094411"/>
              <a:gd name="connsiteY4" fmla="*/ 2381649 h 4883281"/>
              <a:gd name="connsiteX5" fmla="*/ 5838822 w 6094411"/>
              <a:gd name="connsiteY5" fmla="*/ 2394349 h 4883281"/>
              <a:gd name="connsiteX6" fmla="*/ 5834426 w 6094411"/>
              <a:gd name="connsiteY6" fmla="*/ 2407048 h 4883281"/>
              <a:gd name="connsiteX7" fmla="*/ 5834426 w 6094411"/>
              <a:gd name="connsiteY7" fmla="*/ 2417632 h 4883281"/>
              <a:gd name="connsiteX8" fmla="*/ 5834426 w 6094411"/>
              <a:gd name="connsiteY8" fmla="*/ 2430332 h 4883281"/>
              <a:gd name="connsiteX9" fmla="*/ 5838822 w 6094411"/>
              <a:gd name="connsiteY9" fmla="*/ 2440915 h 4883281"/>
              <a:gd name="connsiteX10" fmla="*/ 5843219 w 6094411"/>
              <a:gd name="connsiteY10" fmla="*/ 2453615 h 4883281"/>
              <a:gd name="connsiteX11" fmla="*/ 5846149 w 6094411"/>
              <a:gd name="connsiteY11" fmla="*/ 2462082 h 4883281"/>
              <a:gd name="connsiteX12" fmla="*/ 6094411 w 6094411"/>
              <a:gd name="connsiteY12" fmla="*/ 2820664 h 4883281"/>
              <a:gd name="connsiteX13" fmla="*/ 6094411 w 6094411"/>
              <a:gd name="connsiteY13" fmla="*/ 4883281 h 4883281"/>
              <a:gd name="connsiteX14" fmla="*/ 0 w 6094411"/>
              <a:gd name="connsiteY14" fmla="*/ 4883281 h 48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94411" h="4883281">
                <a:moveTo>
                  <a:pt x="0" y="0"/>
                </a:moveTo>
                <a:lnTo>
                  <a:pt x="6094411" y="0"/>
                </a:lnTo>
                <a:lnTo>
                  <a:pt x="6094411" y="2014600"/>
                </a:lnTo>
                <a:lnTo>
                  <a:pt x="5846149" y="2373182"/>
                </a:lnTo>
                <a:lnTo>
                  <a:pt x="5843219" y="2381649"/>
                </a:lnTo>
                <a:lnTo>
                  <a:pt x="5838822" y="2394349"/>
                </a:lnTo>
                <a:lnTo>
                  <a:pt x="5834426" y="2407048"/>
                </a:lnTo>
                <a:lnTo>
                  <a:pt x="5834426" y="2417632"/>
                </a:lnTo>
                <a:lnTo>
                  <a:pt x="5834426" y="2430332"/>
                </a:lnTo>
                <a:lnTo>
                  <a:pt x="5838822" y="2440915"/>
                </a:lnTo>
                <a:lnTo>
                  <a:pt x="5843219" y="2453615"/>
                </a:lnTo>
                <a:lnTo>
                  <a:pt x="5846149" y="2462082"/>
                </a:lnTo>
                <a:lnTo>
                  <a:pt x="6094411" y="2820664"/>
                </a:lnTo>
                <a:lnTo>
                  <a:pt x="6094411" y="4883281"/>
                </a:lnTo>
                <a:lnTo>
                  <a:pt x="0" y="4883281"/>
                </a:lnTo>
                <a:close/>
              </a:path>
            </a:pathLst>
          </a:cu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7" name="Freeform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47642"/>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2788" y="4895558"/>
            <a:ext cx="10572000" cy="779529"/>
          </a:xfrm>
        </p:spPr>
        <p:txBody>
          <a:bodyPr vert="horz" lIns="91440" tIns="45720" rIns="91440" bIns="45720" rtlCol="0" anchor="b">
            <a:normAutofit/>
          </a:bodyPr>
          <a:lstStyle/>
          <a:p>
            <a:r>
              <a:rPr lang="en-US" dirty="0"/>
              <a:t>Intra-Nasal Naloxone</a:t>
            </a:r>
          </a:p>
        </p:txBody>
      </p:sp>
    </p:spTree>
    <p:extLst>
      <p:ext uri="{BB962C8B-B14F-4D97-AF65-F5344CB8AC3E}">
        <p14:creationId xmlns:p14="http://schemas.microsoft.com/office/powerpoint/2010/main" val="3874335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BF688-3ABD-4B0C-B291-924376C56059}"/>
              </a:ext>
            </a:extLst>
          </p:cNvPr>
          <p:cNvSpPr>
            <a:spLocks noGrp="1"/>
          </p:cNvSpPr>
          <p:nvPr>
            <p:ph type="title"/>
          </p:nvPr>
        </p:nvSpPr>
        <p:spPr/>
        <p:txBody>
          <a:bodyPr/>
          <a:lstStyle/>
          <a:p>
            <a:r>
              <a:rPr lang="en-US" dirty="0"/>
              <a:t>NASAL SPRAY</a:t>
            </a:r>
          </a:p>
        </p:txBody>
      </p:sp>
      <p:pic>
        <p:nvPicPr>
          <p:cNvPr id="6" name="Content Placeholder 5" descr="A screenshot of text&#10;&#10;Description generated with very high confidence">
            <a:extLst>
              <a:ext uri="{FF2B5EF4-FFF2-40B4-BE49-F238E27FC236}">
                <a16:creationId xmlns:a16="http://schemas.microsoft.com/office/drawing/2014/main" id="{AC0DD6CE-E2CB-4D3F-A602-D1E40491882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71600" y="2308225"/>
            <a:ext cx="3335337" cy="4463466"/>
          </a:xfrm>
        </p:spPr>
      </p:pic>
      <p:pic>
        <p:nvPicPr>
          <p:cNvPr id="8" name="Content Placeholder 7" descr="A screenshot of a cell phone&#10;&#10;Description generated with very high confidence">
            <a:extLst>
              <a:ext uri="{FF2B5EF4-FFF2-40B4-BE49-F238E27FC236}">
                <a16:creationId xmlns:a16="http://schemas.microsoft.com/office/drawing/2014/main" id="{E37659D2-BC58-4E70-9BD8-C6C360BE542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292288" y="2308225"/>
            <a:ext cx="5711017" cy="4463465"/>
          </a:xfrm>
        </p:spPr>
      </p:pic>
    </p:spTree>
    <p:extLst>
      <p:ext uri="{BB962C8B-B14F-4D97-AF65-F5344CB8AC3E}">
        <p14:creationId xmlns:p14="http://schemas.microsoft.com/office/powerpoint/2010/main" val="458676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fontScale="85000" lnSpcReduction="20000"/>
          </a:bodyPr>
          <a:lstStyle/>
          <a:p>
            <a:r>
              <a:rPr lang="en-US" dirty="0"/>
              <a:t>Identify common causative agents</a:t>
            </a:r>
          </a:p>
          <a:p>
            <a:r>
              <a:rPr lang="en-US" dirty="0"/>
              <a:t>Identify pertinent assessment findings before and after administration</a:t>
            </a:r>
          </a:p>
          <a:p>
            <a:r>
              <a:rPr lang="en-US" dirty="0"/>
              <a:t>Recognize need for personal safety equipment and scene awareness</a:t>
            </a:r>
          </a:p>
          <a:p>
            <a:r>
              <a:rPr lang="en-US" dirty="0"/>
              <a:t>Profile of naloxone including:</a:t>
            </a:r>
          </a:p>
          <a:p>
            <a:pPr marL="617220" lvl="1" indent="-342900">
              <a:buFont typeface="+mj-lt"/>
              <a:buAutoNum type="arabicPeriod"/>
            </a:pPr>
            <a:r>
              <a:rPr lang="en-US" dirty="0"/>
              <a:t>Indications </a:t>
            </a:r>
          </a:p>
          <a:p>
            <a:pPr marL="617220" lvl="1" indent="-342900">
              <a:buFont typeface="+mj-lt"/>
              <a:buAutoNum type="arabicPeriod"/>
            </a:pPr>
            <a:r>
              <a:rPr lang="en-US" dirty="0"/>
              <a:t>Contraindications </a:t>
            </a:r>
          </a:p>
          <a:p>
            <a:pPr marL="617220" lvl="1" indent="-342900">
              <a:buFont typeface="+mj-lt"/>
              <a:buAutoNum type="arabicPeriod"/>
            </a:pPr>
            <a:r>
              <a:rPr lang="en-US" dirty="0"/>
              <a:t>Side/adverse effects </a:t>
            </a:r>
          </a:p>
          <a:p>
            <a:pPr marL="617220" lvl="1" indent="-342900">
              <a:buFont typeface="+mj-lt"/>
              <a:buAutoNum type="arabicPeriod"/>
            </a:pPr>
            <a:r>
              <a:rPr lang="en-US" dirty="0"/>
              <a:t>Administration</a:t>
            </a:r>
          </a:p>
          <a:p>
            <a:pPr marL="617220" lvl="1" indent="-342900">
              <a:buFont typeface="+mj-lt"/>
              <a:buAutoNum type="arabicPeriod"/>
            </a:pPr>
            <a:r>
              <a:rPr lang="en-US" dirty="0"/>
              <a:t>Dosages </a:t>
            </a:r>
          </a:p>
          <a:p>
            <a:pPr marL="617220" lvl="1" indent="-342900">
              <a:buFont typeface="+mj-lt"/>
              <a:buAutoNum type="arabicPeriod"/>
            </a:pPr>
            <a:r>
              <a:rPr lang="en-US" dirty="0"/>
              <a:t>Mechanisms of drug action </a:t>
            </a:r>
          </a:p>
          <a:p>
            <a:pPr marL="617220" lvl="1" indent="-342900">
              <a:buFont typeface="+mj-lt"/>
              <a:buAutoNum type="arabicPeriod"/>
            </a:pPr>
            <a:r>
              <a:rPr lang="en-US" dirty="0"/>
              <a:t>Medical asepsis </a:t>
            </a:r>
          </a:p>
          <a:p>
            <a:pPr marL="617220" lvl="1" indent="-342900">
              <a:buFont typeface="+mj-lt"/>
              <a:buAutoNum type="arabicPeriod"/>
            </a:pPr>
            <a:r>
              <a:rPr lang="en-US" dirty="0"/>
              <a:t>Disposal of contaminated items and sharps</a:t>
            </a:r>
          </a:p>
        </p:txBody>
      </p:sp>
    </p:spTree>
    <p:extLst>
      <p:ext uri="{BB962C8B-B14F-4D97-AF65-F5344CB8AC3E}">
        <p14:creationId xmlns:p14="http://schemas.microsoft.com/office/powerpoint/2010/main" val="225586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F67A1-AD6A-4C62-A392-1108A29D11DA}"/>
              </a:ext>
            </a:extLst>
          </p:cNvPr>
          <p:cNvSpPr>
            <a:spLocks noGrp="1"/>
          </p:cNvSpPr>
          <p:nvPr>
            <p:ph type="title"/>
          </p:nvPr>
        </p:nvSpPr>
        <p:spPr/>
        <p:txBody>
          <a:bodyPr/>
          <a:lstStyle/>
          <a:p>
            <a:r>
              <a:rPr lang="en-US" dirty="0"/>
              <a:t>Pre-Manufactured Kit </a:t>
            </a:r>
            <a:r>
              <a:rPr lang="en-US" sz="2800" dirty="0"/>
              <a:t>Click image for video </a:t>
            </a:r>
          </a:p>
        </p:txBody>
      </p:sp>
      <p:pic>
        <p:nvPicPr>
          <p:cNvPr id="6" name="Content Placeholder 5" descr="A picture containing table, indoor&#10;&#10;Description generated with high confidence">
            <a:hlinkClick r:id="rId3"/>
            <a:extLst>
              <a:ext uri="{FF2B5EF4-FFF2-40B4-BE49-F238E27FC236}">
                <a16:creationId xmlns:a16="http://schemas.microsoft.com/office/drawing/2014/main" id="{974B6328-537E-4006-97F6-C4F39A05E4BF}"/>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592262" y="2222500"/>
            <a:ext cx="3638550" cy="3638550"/>
          </a:xfrm>
        </p:spPr>
      </p:pic>
      <p:pic>
        <p:nvPicPr>
          <p:cNvPr id="8" name="Content Placeholder 7">
            <a:hlinkClick r:id="rId3"/>
            <a:extLst>
              <a:ext uri="{FF2B5EF4-FFF2-40B4-BE49-F238E27FC236}">
                <a16:creationId xmlns:a16="http://schemas.microsoft.com/office/drawing/2014/main" id="{9FC82BA7-24E9-4231-8024-547C22BE1F62}"/>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7813453" y="2644456"/>
            <a:ext cx="1943543" cy="2794637"/>
          </a:xfrm>
        </p:spPr>
      </p:pic>
    </p:spTree>
    <p:extLst>
      <p:ext uri="{BB962C8B-B14F-4D97-AF65-F5344CB8AC3E}">
        <p14:creationId xmlns:p14="http://schemas.microsoft.com/office/powerpoint/2010/main" val="1012462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en-US" sz="5000" dirty="0"/>
              <a:t>How to Prep Intra-nasal Naloxone</a:t>
            </a:r>
          </a:p>
        </p:txBody>
      </p:sp>
      <p:pic>
        <p:nvPicPr>
          <p:cNvPr id="5" name="Content Placeholder 4"/>
          <p:cNvPicPr>
            <a:picLocks noGrp="1" noChangeAspect="1"/>
          </p:cNvPicPr>
          <p:nvPr>
            <p:ph idx="4294967295"/>
          </p:nvPr>
        </p:nvPicPr>
        <p:blipFill>
          <a:blip r:embed="rId2"/>
          <a:stretch>
            <a:fillRect/>
          </a:stretch>
        </p:blipFill>
        <p:spPr>
          <a:xfrm>
            <a:off x="3280568" y="2262505"/>
            <a:ext cx="5630862" cy="4040188"/>
          </a:xfrm>
          <a:prstGeom prst="rect">
            <a:avLst/>
          </a:prstGeom>
        </p:spPr>
      </p:pic>
    </p:spTree>
    <p:extLst>
      <p:ext uri="{BB962C8B-B14F-4D97-AF65-F5344CB8AC3E}">
        <p14:creationId xmlns:p14="http://schemas.microsoft.com/office/powerpoint/2010/main" val="3531012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 caps from injector</a:t>
            </a:r>
          </a:p>
        </p:txBody>
      </p:sp>
      <p:sp>
        <p:nvSpPr>
          <p:cNvPr id="7" name="Content Placeholder 6"/>
          <p:cNvSpPr>
            <a:spLocks noGrp="1"/>
          </p:cNvSpPr>
          <p:nvPr>
            <p:ph idx="1"/>
          </p:nvPr>
        </p:nvSpPr>
        <p:spPr>
          <a:xfrm>
            <a:off x="818712" y="2222287"/>
            <a:ext cx="10554574" cy="3636511"/>
          </a:xfrm>
        </p:spPr>
        <p:txBody>
          <a:bodyPr/>
          <a:lstStyle/>
          <a:p>
            <a:endParaRPr lang="en-US" dirty="0"/>
          </a:p>
        </p:txBody>
      </p:sp>
      <p:pic>
        <p:nvPicPr>
          <p:cNvPr id="8" name="Picture 7"/>
          <p:cNvPicPr>
            <a:picLocks noChangeAspect="1"/>
          </p:cNvPicPr>
          <p:nvPr/>
        </p:nvPicPr>
        <p:blipFill>
          <a:blip r:embed="rId2"/>
          <a:stretch>
            <a:fillRect/>
          </a:stretch>
        </p:blipFill>
        <p:spPr>
          <a:xfrm>
            <a:off x="818712" y="2222286"/>
            <a:ext cx="10529083" cy="3637623"/>
          </a:xfrm>
          <a:prstGeom prst="rect">
            <a:avLst/>
          </a:prstGeom>
        </p:spPr>
      </p:pic>
    </p:spTree>
    <p:extLst>
      <p:ext uri="{BB962C8B-B14F-4D97-AF65-F5344CB8AC3E}">
        <p14:creationId xmlns:p14="http://schemas.microsoft.com/office/powerpoint/2010/main" val="195446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 cap from medication vial</a:t>
            </a:r>
          </a:p>
        </p:txBody>
      </p:sp>
      <p:pic>
        <p:nvPicPr>
          <p:cNvPr id="3" name="Picture 2"/>
          <p:cNvPicPr>
            <a:picLocks noChangeAspect="1"/>
          </p:cNvPicPr>
          <p:nvPr/>
        </p:nvPicPr>
        <p:blipFill>
          <a:blip r:embed="rId2"/>
          <a:stretch>
            <a:fillRect/>
          </a:stretch>
        </p:blipFill>
        <p:spPr>
          <a:xfrm>
            <a:off x="2771189" y="2542327"/>
            <a:ext cx="6649620" cy="3636511"/>
          </a:xfrm>
          <a:prstGeom prst="rect">
            <a:avLst/>
          </a:prstGeom>
        </p:spPr>
      </p:pic>
    </p:spTree>
    <p:extLst>
      <p:ext uri="{BB962C8B-B14F-4D97-AF65-F5344CB8AC3E}">
        <p14:creationId xmlns:p14="http://schemas.microsoft.com/office/powerpoint/2010/main" val="2968559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atomizer/MAD</a:t>
            </a:r>
          </a:p>
        </p:txBody>
      </p:sp>
      <p:pic>
        <p:nvPicPr>
          <p:cNvPr id="3" name="Content Placeholder 2"/>
          <p:cNvPicPr>
            <a:picLocks noGrp="1" noChangeAspect="1"/>
          </p:cNvPicPr>
          <p:nvPr>
            <p:ph idx="1"/>
          </p:nvPr>
        </p:nvPicPr>
        <p:blipFill>
          <a:blip r:embed="rId2"/>
          <a:stretch>
            <a:fillRect/>
          </a:stretch>
        </p:blipFill>
        <p:spPr>
          <a:xfrm>
            <a:off x="1598578" y="2366010"/>
            <a:ext cx="8994843" cy="4171950"/>
          </a:xfrm>
          <a:prstGeom prst="rect">
            <a:avLst/>
          </a:prstGeom>
        </p:spPr>
      </p:pic>
    </p:spTree>
    <p:extLst>
      <p:ext uri="{BB962C8B-B14F-4D97-AF65-F5344CB8AC3E}">
        <p14:creationId xmlns:p14="http://schemas.microsoft.com/office/powerpoint/2010/main" val="3546179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Attach atomizer/MAD to injector</a:t>
            </a:r>
          </a:p>
        </p:txBody>
      </p:sp>
      <p:pic>
        <p:nvPicPr>
          <p:cNvPr id="6" name="Picture 5"/>
          <p:cNvPicPr>
            <a:picLocks noChangeAspect="1"/>
          </p:cNvPicPr>
          <p:nvPr/>
        </p:nvPicPr>
        <p:blipFill>
          <a:blip r:embed="rId2"/>
          <a:stretch>
            <a:fillRect/>
          </a:stretch>
        </p:blipFill>
        <p:spPr>
          <a:xfrm>
            <a:off x="784859" y="2667000"/>
            <a:ext cx="10622281" cy="2979420"/>
          </a:xfrm>
          <a:prstGeom prst="rect">
            <a:avLst/>
          </a:prstGeom>
        </p:spPr>
      </p:pic>
    </p:spTree>
    <p:extLst>
      <p:ext uri="{BB962C8B-B14F-4D97-AF65-F5344CB8AC3E}">
        <p14:creationId xmlns:p14="http://schemas.microsoft.com/office/powerpoint/2010/main" val="1828449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Screw medication vial onto injector</a:t>
            </a:r>
          </a:p>
        </p:txBody>
      </p:sp>
      <p:pic>
        <p:nvPicPr>
          <p:cNvPr id="3" name="Content Placeholder 2"/>
          <p:cNvPicPr>
            <a:picLocks noGrp="1" noChangeAspect="1"/>
          </p:cNvPicPr>
          <p:nvPr>
            <p:ph idx="1"/>
          </p:nvPr>
        </p:nvPicPr>
        <p:blipFill>
          <a:blip r:embed="rId2"/>
          <a:stretch>
            <a:fillRect/>
          </a:stretch>
        </p:blipFill>
        <p:spPr>
          <a:xfrm>
            <a:off x="405855" y="2640330"/>
            <a:ext cx="11562160" cy="2846070"/>
          </a:xfrm>
          <a:prstGeom prst="rect">
            <a:avLst/>
          </a:prstGeom>
        </p:spPr>
      </p:pic>
    </p:spTree>
    <p:extLst>
      <p:ext uri="{BB962C8B-B14F-4D97-AF65-F5344CB8AC3E}">
        <p14:creationId xmlns:p14="http://schemas.microsoft.com/office/powerpoint/2010/main" val="795801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Intra-nasal Naloxone</a:t>
            </a:r>
          </a:p>
        </p:txBody>
      </p:sp>
      <p:pic>
        <p:nvPicPr>
          <p:cNvPr id="2050" name="Picture 2" descr="http://www.councilonchemicalabuse.org/wp-content/uploads/2015/03/spray-narcan-graphi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1529" y="2283382"/>
            <a:ext cx="9869508" cy="416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409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AF3D1-359D-4755-BEBD-FA8E327F221B}"/>
              </a:ext>
            </a:extLst>
          </p:cNvPr>
          <p:cNvSpPr>
            <a:spLocks noGrp="1"/>
          </p:cNvSpPr>
          <p:nvPr>
            <p:ph type="title"/>
          </p:nvPr>
        </p:nvSpPr>
        <p:spPr/>
        <p:txBody>
          <a:bodyPr/>
          <a:lstStyle/>
          <a:p>
            <a:r>
              <a:rPr lang="en-US" dirty="0"/>
              <a:t>NARCAN FOR POLICE K9</a:t>
            </a:r>
          </a:p>
        </p:txBody>
      </p:sp>
      <p:sp>
        <p:nvSpPr>
          <p:cNvPr id="6" name="Content Placeholder 5">
            <a:extLst>
              <a:ext uri="{FF2B5EF4-FFF2-40B4-BE49-F238E27FC236}">
                <a16:creationId xmlns:a16="http://schemas.microsoft.com/office/drawing/2014/main" id="{959C984D-4E9E-429B-9E87-22151527E3F5}"/>
              </a:ext>
            </a:extLst>
          </p:cNvPr>
          <p:cNvSpPr>
            <a:spLocks noGrp="1"/>
          </p:cNvSpPr>
          <p:nvPr>
            <p:ph idx="1"/>
          </p:nvPr>
        </p:nvSpPr>
        <p:spPr>
          <a:xfrm>
            <a:off x="818712" y="2222287"/>
            <a:ext cx="6128498" cy="3636511"/>
          </a:xfrm>
        </p:spPr>
        <p:txBody>
          <a:bodyPr/>
          <a:lstStyle/>
          <a:p>
            <a:r>
              <a:rPr lang="en-US" dirty="0"/>
              <a:t>PINCH ONE NOSTRIL</a:t>
            </a:r>
          </a:p>
          <a:p>
            <a:r>
              <a:rPr lang="en-US" dirty="0"/>
              <a:t>ADMINISTER SPRAY IN ONE NOSTRIL</a:t>
            </a:r>
          </a:p>
          <a:p>
            <a:r>
              <a:rPr lang="en-US" dirty="0"/>
              <a:t>NOTIFY ON SITE SUPERVISOR OF EXPOSURE AND LOCATION OF SUBSTANCE</a:t>
            </a:r>
          </a:p>
          <a:p>
            <a:r>
              <a:rPr lang="en-US" dirty="0"/>
              <a:t>TAKE TO VETERINARIAN IMMEDIATELY</a:t>
            </a:r>
          </a:p>
          <a:p>
            <a:r>
              <a:rPr lang="en-US" dirty="0"/>
              <a:t>IF NEEDED</a:t>
            </a:r>
            <a:r>
              <a:rPr lang="en-US"/>
              <a:t>, PROVIDE </a:t>
            </a:r>
            <a:r>
              <a:rPr lang="en-US" dirty="0"/>
              <a:t>RESPIRATORY CARE WITH YOUR PROVIDED WAG CANINE BVM</a:t>
            </a:r>
          </a:p>
        </p:txBody>
      </p:sp>
      <p:pic>
        <p:nvPicPr>
          <p:cNvPr id="8" name="Picture 7" descr="A person and a dog sitting in the grass&#10;&#10;Description generated with very high confidence">
            <a:extLst>
              <a:ext uri="{FF2B5EF4-FFF2-40B4-BE49-F238E27FC236}">
                <a16:creationId xmlns:a16="http://schemas.microsoft.com/office/drawing/2014/main" id="{DB706123-30B7-4C6A-8D30-31F6A1122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339" y="2647253"/>
            <a:ext cx="4505325" cy="2990850"/>
          </a:xfrm>
          <a:prstGeom prst="rect">
            <a:avLst/>
          </a:prstGeom>
        </p:spPr>
      </p:pic>
    </p:spTree>
    <p:extLst>
      <p:ext uri="{BB962C8B-B14F-4D97-AF65-F5344CB8AC3E}">
        <p14:creationId xmlns:p14="http://schemas.microsoft.com/office/powerpoint/2010/main" val="2311749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 name="Rectangle 308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3087"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3074" name="Picture 2" descr="http://1w2dsp49447t1t1ow92c77ky.wpengine.netdna-cdn.com/files/2012/07/1618-400x266.jpg"/>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13444" b="1970"/>
          <a:stretch/>
        </p:blipFill>
        <p:spPr bwMode="auto">
          <a:xfrm>
            <a:off x="20" y="11"/>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3088" name="Freeform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9999" y="447188"/>
            <a:ext cx="5515299" cy="1559412"/>
          </a:xfrm>
        </p:spPr>
        <p:txBody>
          <a:bodyPr vert="horz" lIns="91440" tIns="45720" rIns="91440" bIns="45720" rtlCol="0" anchor="b">
            <a:normAutofit/>
          </a:bodyPr>
          <a:lstStyle/>
          <a:p>
            <a:r>
              <a:rPr lang="en-US" dirty="0"/>
              <a:t>Patient Management</a:t>
            </a:r>
          </a:p>
        </p:txBody>
      </p:sp>
      <p:sp>
        <p:nvSpPr>
          <p:cNvPr id="4" name="Content Placeholder 3"/>
          <p:cNvSpPr>
            <a:spLocks noGrp="1"/>
          </p:cNvSpPr>
          <p:nvPr>
            <p:ph sz="half" idx="2"/>
          </p:nvPr>
        </p:nvSpPr>
        <p:spPr>
          <a:xfrm>
            <a:off x="818712" y="2413000"/>
            <a:ext cx="4921687" cy="3632200"/>
          </a:xfrm>
        </p:spPr>
        <p:txBody>
          <a:bodyPr vert="horz" lIns="91440" tIns="45720" rIns="91440" bIns="45720" rtlCol="0" anchor="ctr">
            <a:normAutofit/>
          </a:bodyPr>
          <a:lstStyle/>
          <a:p>
            <a:r>
              <a:rPr lang="en-US" dirty="0"/>
              <a:t>Remember: naloxone is indicated for patients with suspected narcotic overdose AND respiratory depression</a:t>
            </a:r>
          </a:p>
          <a:p>
            <a:r>
              <a:rPr lang="en-US" dirty="0">
                <a:solidFill>
                  <a:srgbClr val="FFFF00"/>
                </a:solidFill>
              </a:rPr>
              <a:t>Make sure you manage the patient’s airway and breathing</a:t>
            </a:r>
          </a:p>
          <a:p>
            <a:pPr lvl="1"/>
            <a:r>
              <a:rPr lang="en-US" dirty="0"/>
              <a:t>Oxygen delivery via BVM or BVM assisted ventilation</a:t>
            </a:r>
          </a:p>
          <a:p>
            <a:pPr lvl="1"/>
            <a:r>
              <a:rPr lang="en-US" dirty="0"/>
              <a:t>Adjuncts can be used: OPA or NPA</a:t>
            </a:r>
          </a:p>
        </p:txBody>
      </p:sp>
    </p:spTree>
    <p:extLst>
      <p:ext uri="{BB962C8B-B14F-4D97-AF65-F5344CB8AC3E}">
        <p14:creationId xmlns:p14="http://schemas.microsoft.com/office/powerpoint/2010/main" val="1014852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39"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27" name="Content Placeholder 26"/>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8499" t="18831"/>
          <a:stretch/>
        </p:blipFill>
        <p:spPr>
          <a:xfrm>
            <a:off x="0" y="0"/>
            <a:ext cx="12192000" cy="7649634"/>
          </a:xfrm>
          <a:prstGeom prst="rect">
            <a:avLst/>
          </a:prstGeom>
        </p:spPr>
      </p:pic>
      <p:sp>
        <p:nvSpPr>
          <p:cNvPr id="45"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06897" y="336390"/>
            <a:ext cx="6332416" cy="5838454"/>
          </a:xfrm>
          <a:custGeom>
            <a:avLst/>
            <a:gdLst/>
            <a:ahLst/>
            <a:cxnLst/>
            <a:rect l="l" t="t" r="r" b="b"/>
            <a:pathLst>
              <a:path w="6332416" h="5838454">
                <a:moveTo>
                  <a:pt x="63624" y="0"/>
                </a:moveTo>
                <a:lnTo>
                  <a:pt x="82337" y="0"/>
                </a:lnTo>
                <a:lnTo>
                  <a:pt x="6250080" y="0"/>
                </a:lnTo>
                <a:lnTo>
                  <a:pt x="6268793" y="0"/>
                </a:lnTo>
                <a:lnTo>
                  <a:pt x="6283763" y="5614"/>
                </a:lnTo>
                <a:lnTo>
                  <a:pt x="6294991" y="11228"/>
                </a:lnTo>
                <a:lnTo>
                  <a:pt x="6309961" y="16842"/>
                </a:lnTo>
                <a:lnTo>
                  <a:pt x="6317446" y="28069"/>
                </a:lnTo>
                <a:lnTo>
                  <a:pt x="6324931" y="36490"/>
                </a:lnTo>
                <a:lnTo>
                  <a:pt x="6332416" y="47718"/>
                </a:lnTo>
                <a:lnTo>
                  <a:pt x="6332416" y="61752"/>
                </a:lnTo>
                <a:lnTo>
                  <a:pt x="6332416" y="2646984"/>
                </a:lnTo>
                <a:lnTo>
                  <a:pt x="6332416" y="2661018"/>
                </a:lnTo>
                <a:lnTo>
                  <a:pt x="6332416" y="2913585"/>
                </a:lnTo>
                <a:lnTo>
                  <a:pt x="6332416" y="2927620"/>
                </a:lnTo>
                <a:lnTo>
                  <a:pt x="6332416" y="5512851"/>
                </a:lnTo>
                <a:lnTo>
                  <a:pt x="6332416" y="5526886"/>
                </a:lnTo>
                <a:lnTo>
                  <a:pt x="6324931" y="5538114"/>
                </a:lnTo>
                <a:lnTo>
                  <a:pt x="6317446" y="5546534"/>
                </a:lnTo>
                <a:lnTo>
                  <a:pt x="6309961" y="5557762"/>
                </a:lnTo>
                <a:lnTo>
                  <a:pt x="6294991" y="5563376"/>
                </a:lnTo>
                <a:lnTo>
                  <a:pt x="6283763" y="5568990"/>
                </a:lnTo>
                <a:lnTo>
                  <a:pt x="6268793" y="5574604"/>
                </a:lnTo>
                <a:lnTo>
                  <a:pt x="6250080" y="5574604"/>
                </a:lnTo>
                <a:lnTo>
                  <a:pt x="1657955" y="5574604"/>
                </a:lnTo>
                <a:lnTo>
                  <a:pt x="1328610" y="5821613"/>
                </a:lnTo>
                <a:lnTo>
                  <a:pt x="1317382" y="5827227"/>
                </a:lnTo>
                <a:lnTo>
                  <a:pt x="1302412" y="5832840"/>
                </a:lnTo>
                <a:lnTo>
                  <a:pt x="1287442" y="5838454"/>
                </a:lnTo>
                <a:lnTo>
                  <a:pt x="1272472" y="5838454"/>
                </a:lnTo>
                <a:lnTo>
                  <a:pt x="1257501" y="5838454"/>
                </a:lnTo>
                <a:lnTo>
                  <a:pt x="1242531" y="5832840"/>
                </a:lnTo>
                <a:lnTo>
                  <a:pt x="1227561" y="5827227"/>
                </a:lnTo>
                <a:lnTo>
                  <a:pt x="1216333" y="5821613"/>
                </a:lnTo>
                <a:lnTo>
                  <a:pt x="886988" y="5574604"/>
                </a:lnTo>
                <a:lnTo>
                  <a:pt x="82337" y="5574604"/>
                </a:lnTo>
                <a:lnTo>
                  <a:pt x="63624" y="5574604"/>
                </a:lnTo>
                <a:lnTo>
                  <a:pt x="48654" y="5568990"/>
                </a:lnTo>
                <a:lnTo>
                  <a:pt x="37426" y="5563376"/>
                </a:lnTo>
                <a:lnTo>
                  <a:pt x="22456" y="5557762"/>
                </a:lnTo>
                <a:lnTo>
                  <a:pt x="14971" y="5546534"/>
                </a:lnTo>
                <a:lnTo>
                  <a:pt x="7485" y="5538114"/>
                </a:lnTo>
                <a:lnTo>
                  <a:pt x="0" y="5526886"/>
                </a:lnTo>
                <a:lnTo>
                  <a:pt x="0" y="5512851"/>
                </a:lnTo>
                <a:lnTo>
                  <a:pt x="0" y="2927620"/>
                </a:lnTo>
                <a:lnTo>
                  <a:pt x="0" y="2913585"/>
                </a:lnTo>
                <a:lnTo>
                  <a:pt x="0" y="2661018"/>
                </a:lnTo>
                <a:lnTo>
                  <a:pt x="0" y="2646984"/>
                </a:lnTo>
                <a:lnTo>
                  <a:pt x="0" y="61752"/>
                </a:lnTo>
                <a:lnTo>
                  <a:pt x="0" y="47718"/>
                </a:lnTo>
                <a:lnTo>
                  <a:pt x="7485" y="36490"/>
                </a:lnTo>
                <a:lnTo>
                  <a:pt x="14971" y="28069"/>
                </a:lnTo>
                <a:lnTo>
                  <a:pt x="22456" y="16842"/>
                </a:lnTo>
                <a:lnTo>
                  <a:pt x="37426" y="11228"/>
                </a:lnTo>
                <a:lnTo>
                  <a:pt x="48654" y="5614"/>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723468" y="651932"/>
            <a:ext cx="5706532" cy="1354667"/>
          </a:xfrm>
        </p:spPr>
        <p:txBody>
          <a:bodyPr vert="horz" lIns="91440" tIns="45720" rIns="91440" bIns="45720" rtlCol="0" anchor="b">
            <a:normAutofit/>
          </a:bodyPr>
          <a:lstStyle/>
          <a:p>
            <a:r>
              <a:rPr lang="en-US"/>
              <a:t>Common Causative Agents</a:t>
            </a:r>
          </a:p>
        </p:txBody>
      </p:sp>
      <p:sp>
        <p:nvSpPr>
          <p:cNvPr id="4" name="Content Placeholder 3"/>
          <p:cNvSpPr>
            <a:spLocks noGrp="1"/>
          </p:cNvSpPr>
          <p:nvPr>
            <p:ph sz="half" idx="1"/>
          </p:nvPr>
        </p:nvSpPr>
        <p:spPr>
          <a:xfrm>
            <a:off x="5723467" y="2116667"/>
            <a:ext cx="5706533" cy="3496733"/>
          </a:xfrm>
        </p:spPr>
        <p:txBody>
          <a:bodyPr vert="horz" lIns="91440" tIns="45720" rIns="91440" bIns="45720" rtlCol="0" anchor="ctr">
            <a:normAutofit/>
          </a:bodyPr>
          <a:lstStyle/>
          <a:p>
            <a:r>
              <a:rPr lang="en-US" dirty="0"/>
              <a:t>Opiates</a:t>
            </a:r>
          </a:p>
          <a:p>
            <a:pPr lvl="1"/>
            <a:r>
              <a:rPr lang="en-US" dirty="0"/>
              <a:t>Heroin</a:t>
            </a:r>
          </a:p>
          <a:p>
            <a:pPr lvl="1"/>
            <a:r>
              <a:rPr lang="en-US" dirty="0"/>
              <a:t>Fentanyl</a:t>
            </a:r>
          </a:p>
          <a:p>
            <a:pPr lvl="1"/>
            <a:r>
              <a:rPr lang="en-US" dirty="0"/>
              <a:t>Codeine</a:t>
            </a:r>
          </a:p>
          <a:p>
            <a:pPr lvl="1"/>
            <a:r>
              <a:rPr lang="en-US" dirty="0"/>
              <a:t>Methadone</a:t>
            </a:r>
          </a:p>
          <a:p>
            <a:pPr lvl="1"/>
            <a:r>
              <a:rPr lang="en-US" dirty="0"/>
              <a:t>Percocet</a:t>
            </a:r>
          </a:p>
          <a:p>
            <a:pPr lvl="1"/>
            <a:r>
              <a:rPr lang="en-US" dirty="0"/>
              <a:t>Oxycodone</a:t>
            </a:r>
          </a:p>
          <a:p>
            <a:pPr lvl="1"/>
            <a:r>
              <a:rPr lang="en-US" dirty="0"/>
              <a:t>Dilaudid</a:t>
            </a:r>
          </a:p>
          <a:p>
            <a:pPr lvl="1"/>
            <a:r>
              <a:rPr lang="en-US" dirty="0"/>
              <a:t>Demerol</a:t>
            </a:r>
          </a:p>
          <a:p>
            <a:endParaRPr lang="en-US" dirty="0"/>
          </a:p>
        </p:txBody>
      </p:sp>
      <p:pic>
        <p:nvPicPr>
          <p:cNvPr id="8" name="Picture 2">
            <a:extLst>
              <a:ext uri="{FF2B5EF4-FFF2-40B4-BE49-F238E27FC236}">
                <a16:creationId xmlns:a16="http://schemas.microsoft.com/office/drawing/2014/main" id="{58B3C025-5BD2-234E-8C51-16F80BD96B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116580" y="2015965"/>
            <a:ext cx="8763000" cy="5178425"/>
          </a:xfrm>
          <a:prstGeom prst="rect">
            <a:avLst/>
          </a:prstGeom>
          <a:effectLst>
            <a:outerShdw blurRad="50800" dir="14400000">
              <a:srgbClr val="000000">
                <a:alpha val="40000"/>
              </a:srgbClr>
            </a:outerShdw>
          </a:effectLst>
        </p:spPr>
      </p:pic>
    </p:spTree>
    <p:extLst>
      <p:ext uri="{BB962C8B-B14F-4D97-AF65-F5344CB8AC3E}">
        <p14:creationId xmlns:p14="http://schemas.microsoft.com/office/powerpoint/2010/main" val="957829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40F95-5D84-0443-A13C-FC294728EEF1}"/>
              </a:ext>
            </a:extLst>
          </p:cNvPr>
          <p:cNvSpPr>
            <a:spLocks noGrp="1"/>
          </p:cNvSpPr>
          <p:nvPr>
            <p:ph type="title"/>
          </p:nvPr>
        </p:nvSpPr>
        <p:spPr>
          <a:xfrm>
            <a:off x="810000" y="447188"/>
            <a:ext cx="10571998" cy="970450"/>
          </a:xfrm>
        </p:spPr>
        <p:txBody>
          <a:bodyPr>
            <a:normAutofit/>
          </a:bodyPr>
          <a:lstStyle/>
          <a:p>
            <a:pPr>
              <a:lnSpc>
                <a:spcPct val="90000"/>
              </a:lnSpc>
              <a:defRPr/>
            </a:pPr>
            <a:r>
              <a:rPr lang="en-US" sz="3100" b="1" dirty="0"/>
              <a:t>What to expect after administering Narcan</a:t>
            </a:r>
          </a:p>
        </p:txBody>
      </p:sp>
      <p:pic>
        <p:nvPicPr>
          <p:cNvPr id="9" name="Graphic 8" descr="Checkmark">
            <a:extLst>
              <a:ext uri="{FF2B5EF4-FFF2-40B4-BE49-F238E27FC236}">
                <a16:creationId xmlns:a16="http://schemas.microsoft.com/office/drawing/2014/main" id="{6EA0A9E2-FA4A-4830-AE32-169BEDC01B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438" y="2814638"/>
            <a:ext cx="2913062" cy="2913062"/>
          </a:xfrm>
          <a:prstGeom prst="roundRect">
            <a:avLst>
              <a:gd name="adj" fmla="val 3876"/>
            </a:avLst>
          </a:prstGeom>
          <a:ln>
            <a:solidFill>
              <a:schemeClr val="accent1"/>
            </a:solidFill>
          </a:ln>
          <a:effectLst/>
        </p:spPr>
      </p:pic>
      <p:sp>
        <p:nvSpPr>
          <p:cNvPr id="5" name="Content Placeholder 4">
            <a:extLst>
              <a:ext uri="{FF2B5EF4-FFF2-40B4-BE49-F238E27FC236}">
                <a16:creationId xmlns:a16="http://schemas.microsoft.com/office/drawing/2014/main" id="{0C001D4F-EB47-4A43-AFA2-4E811C537D91}"/>
              </a:ext>
            </a:extLst>
          </p:cNvPr>
          <p:cNvSpPr>
            <a:spLocks noGrp="1"/>
          </p:cNvSpPr>
          <p:nvPr>
            <p:ph idx="1"/>
          </p:nvPr>
        </p:nvSpPr>
        <p:spPr>
          <a:xfrm>
            <a:off x="4330699" y="2080260"/>
            <a:ext cx="7052733" cy="4606290"/>
          </a:xfrm>
        </p:spPr>
        <p:txBody>
          <a:bodyPr>
            <a:normAutofit/>
          </a:bodyPr>
          <a:lstStyle/>
          <a:p>
            <a:pPr marL="322326" indent="-274320">
              <a:lnSpc>
                <a:spcPct val="90000"/>
              </a:lnSpc>
              <a:spcAft>
                <a:spcPts val="0"/>
              </a:spcAft>
              <a:buFont typeface="Wingdings 2"/>
              <a:buChar char=""/>
              <a:defRPr/>
            </a:pPr>
            <a:r>
              <a:rPr lang="en-US" sz="1900" b="1" dirty="0"/>
              <a:t>Each victim will react differently  </a:t>
            </a:r>
          </a:p>
          <a:p>
            <a:pPr marL="722376" lvl="1" indent="-274320">
              <a:lnSpc>
                <a:spcPct val="90000"/>
              </a:lnSpc>
              <a:spcAft>
                <a:spcPts val="0"/>
              </a:spcAft>
              <a:buFont typeface="Wingdings 2"/>
              <a:buChar char=""/>
              <a:defRPr/>
            </a:pPr>
            <a:r>
              <a:rPr lang="en-US" sz="1700" b="1" dirty="0"/>
              <a:t>Most will wake up simply confused and disoriented</a:t>
            </a:r>
          </a:p>
          <a:p>
            <a:pPr marL="722376" lvl="1" indent="-274320">
              <a:lnSpc>
                <a:spcPct val="90000"/>
              </a:lnSpc>
              <a:spcAft>
                <a:spcPts val="0"/>
              </a:spcAft>
              <a:buFont typeface="Wingdings 2"/>
              <a:buChar char=""/>
              <a:defRPr/>
            </a:pPr>
            <a:r>
              <a:rPr lang="en-US" sz="1700" b="1" dirty="0"/>
              <a:t>Side effects may include but are not limited to:  rapid heart rate, nausea and vomiting, sweating, blurred vision, and opiate withdrawal</a:t>
            </a:r>
          </a:p>
          <a:p>
            <a:pPr marL="722376" lvl="1" indent="-274320">
              <a:lnSpc>
                <a:spcPct val="90000"/>
              </a:lnSpc>
              <a:spcAft>
                <a:spcPts val="0"/>
              </a:spcAft>
              <a:buFont typeface="Wingdings 2"/>
              <a:buChar char=""/>
              <a:defRPr/>
            </a:pPr>
            <a:r>
              <a:rPr lang="en-US" sz="1700" b="1" dirty="0"/>
              <a:t>Can become combative</a:t>
            </a:r>
          </a:p>
          <a:p>
            <a:pPr marL="722376" lvl="1" indent="-274320">
              <a:lnSpc>
                <a:spcPct val="90000"/>
              </a:lnSpc>
              <a:spcAft>
                <a:spcPts val="0"/>
              </a:spcAft>
              <a:buFont typeface="Wingdings 2"/>
              <a:buChar char=""/>
              <a:defRPr/>
            </a:pPr>
            <a:endParaRPr lang="en-US" sz="1700" b="1" dirty="0"/>
          </a:p>
          <a:p>
            <a:pPr marL="420624" indent="-384048">
              <a:lnSpc>
                <a:spcPct val="90000"/>
              </a:lnSpc>
              <a:spcAft>
                <a:spcPts val="0"/>
              </a:spcAft>
              <a:buFont typeface="Wingdings 2"/>
              <a:buChar char=""/>
              <a:defRPr/>
            </a:pPr>
            <a:r>
              <a:rPr lang="en-US" sz="1700" b="1" dirty="0"/>
              <a:t>Use extreme caution with combative victims</a:t>
            </a:r>
          </a:p>
          <a:p>
            <a:pPr marL="722376" lvl="1" indent="-274320">
              <a:lnSpc>
                <a:spcPct val="90000"/>
              </a:lnSpc>
              <a:spcAft>
                <a:spcPts val="0"/>
              </a:spcAft>
              <a:buFont typeface="Wingdings 2"/>
              <a:buChar char=""/>
              <a:defRPr/>
            </a:pPr>
            <a:r>
              <a:rPr lang="en-US" sz="1700" b="1" dirty="0"/>
              <a:t>Request backup and EMS prior to administration of Narcan</a:t>
            </a:r>
          </a:p>
          <a:p>
            <a:pPr marL="722376" lvl="1" indent="-274320">
              <a:lnSpc>
                <a:spcPct val="90000"/>
              </a:lnSpc>
              <a:spcAft>
                <a:spcPts val="0"/>
              </a:spcAft>
              <a:buFont typeface="Wingdings 2"/>
              <a:buChar char=""/>
              <a:defRPr/>
            </a:pPr>
            <a:r>
              <a:rPr lang="en-US" sz="1700" b="1" dirty="0"/>
              <a:t>Most combative victims are also disoriented and confused</a:t>
            </a:r>
          </a:p>
          <a:p>
            <a:pPr marL="722376" lvl="1" indent="-274320">
              <a:lnSpc>
                <a:spcPct val="90000"/>
              </a:lnSpc>
              <a:spcAft>
                <a:spcPts val="0"/>
              </a:spcAft>
              <a:buFont typeface="Wingdings 2"/>
              <a:buChar char=""/>
              <a:defRPr/>
            </a:pPr>
            <a:r>
              <a:rPr lang="en-US" sz="1700" b="1" dirty="0"/>
              <a:t>Will not listen to commands</a:t>
            </a:r>
          </a:p>
          <a:p>
            <a:pPr marL="722376" lvl="1" indent="-274320">
              <a:lnSpc>
                <a:spcPct val="90000"/>
              </a:lnSpc>
              <a:spcAft>
                <a:spcPts val="0"/>
              </a:spcAft>
              <a:buFont typeface="Wingdings 2"/>
              <a:buChar char=""/>
              <a:defRPr/>
            </a:pPr>
            <a:endParaRPr lang="en-US" sz="1700" b="1" dirty="0"/>
          </a:p>
          <a:p>
            <a:pPr marL="420624" indent="-384048">
              <a:lnSpc>
                <a:spcPct val="90000"/>
              </a:lnSpc>
              <a:spcAft>
                <a:spcPts val="0"/>
              </a:spcAft>
              <a:buFont typeface="Wingdings 2"/>
              <a:buChar char=""/>
              <a:defRPr/>
            </a:pPr>
            <a:r>
              <a:rPr lang="en-US" sz="1700" b="1" dirty="0"/>
              <a:t>Strongly recommended that anyone receiving Narcan be transported to the hospital by EMS</a:t>
            </a:r>
          </a:p>
        </p:txBody>
      </p:sp>
    </p:spTree>
    <p:extLst>
      <p:ext uri="{BB962C8B-B14F-4D97-AF65-F5344CB8AC3E}">
        <p14:creationId xmlns:p14="http://schemas.microsoft.com/office/powerpoint/2010/main" val="3053913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BDCBBFD-67A3-4E70-956C-7C93C1CE7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23">
            <a:extLst>
              <a:ext uri="{FF2B5EF4-FFF2-40B4-BE49-F238E27FC236}">
                <a16:creationId xmlns:a16="http://schemas.microsoft.com/office/drawing/2014/main" id="{E068C22E-C184-4F0D-BF91-CD285594A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7890" name="Title 1">
            <a:extLst>
              <a:ext uri="{FF2B5EF4-FFF2-40B4-BE49-F238E27FC236}">
                <a16:creationId xmlns:a16="http://schemas.microsoft.com/office/drawing/2014/main" id="{1EA66F4A-53B5-CC45-9C25-A91878B1AC47}"/>
              </a:ext>
            </a:extLst>
          </p:cNvPr>
          <p:cNvSpPr>
            <a:spLocks noGrp="1"/>
          </p:cNvSpPr>
          <p:nvPr>
            <p:ph type="title"/>
          </p:nvPr>
        </p:nvSpPr>
        <p:spPr>
          <a:xfrm>
            <a:off x="556591" y="1741714"/>
            <a:ext cx="3518452" cy="4117749"/>
          </a:xfrm>
        </p:spPr>
        <p:txBody>
          <a:bodyPr anchor="t">
            <a:normAutofit/>
          </a:bodyPr>
          <a:lstStyle/>
          <a:p>
            <a:r>
              <a:rPr lang="en-US" altLang="en-US" b="1"/>
              <a:t>Signs of improvement</a:t>
            </a:r>
          </a:p>
        </p:txBody>
      </p:sp>
      <p:graphicFrame>
        <p:nvGraphicFramePr>
          <p:cNvPr id="37892" name="Content Placeholder 2">
            <a:extLst>
              <a:ext uri="{FF2B5EF4-FFF2-40B4-BE49-F238E27FC236}">
                <a16:creationId xmlns:a16="http://schemas.microsoft.com/office/drawing/2014/main" id="{B338A2BE-20BD-41D4-B457-4C3465ABC8CB}"/>
              </a:ext>
            </a:extLst>
          </p:cNvPr>
          <p:cNvGraphicFramePr>
            <a:graphicFrameLocks noGrp="1"/>
          </p:cNvGraphicFramePr>
          <p:nvPr>
            <p:ph idx="1"/>
            <p:extLst>
              <p:ext uri="{D42A27DB-BD31-4B8C-83A1-F6EECF244321}">
                <p14:modId xmlns:p14="http://schemas.microsoft.com/office/powerpoint/2010/main" val="2655900253"/>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6965144"/>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410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75"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4102" name="Picture 6" descr="http://www.shropshirestar.com/wpmvc/wp/wp-content/uploads/2014/06/4274704.jpg"/>
          <p:cNvPicPr>
            <a:picLocks noChangeAspect="1" noChangeArrowheads="1"/>
          </p:cNvPicPr>
          <p:nvPr/>
        </p:nvPicPr>
        <p:blipFill rotWithShape="1">
          <a:blip r:embed="rId3">
            <a:extLst>
              <a:ext uri="{28A0092B-C50C-407E-A947-70E740481C1C}">
                <a14:useLocalDpi xmlns:a14="http://schemas.microsoft.com/office/drawing/2010/main" val="0"/>
              </a:ext>
            </a:extLst>
          </a:blip>
          <a:srcRect t="15462"/>
          <a:stretch/>
        </p:blipFill>
        <p:spPr bwMode="auto">
          <a:xfrm>
            <a:off x="1" y="-1"/>
            <a:ext cx="12192000" cy="6871269"/>
          </a:xfrm>
          <a:prstGeom prst="rect">
            <a:avLst/>
          </a:prstGeom>
          <a:noFill/>
          <a:extLst>
            <a:ext uri="{909E8E84-426E-40DD-AFC4-6F175D3DCCD1}">
              <a14:hiddenFill xmlns:a14="http://schemas.microsoft.com/office/drawing/2010/main">
                <a:solidFill>
                  <a:srgbClr val="FFFFFF"/>
                </a:solidFill>
              </a14:hiddenFill>
            </a:ext>
          </a:extLst>
        </p:spPr>
      </p:pic>
      <p:sp>
        <p:nvSpPr>
          <p:cNvPr id="77" name="Freeform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0000" y="447188"/>
            <a:ext cx="4930400" cy="1559412"/>
          </a:xfrm>
        </p:spPr>
        <p:txBody>
          <a:bodyPr vert="horz" lIns="91440" tIns="45720" rIns="91440" bIns="45720" rtlCol="0" anchor="b">
            <a:normAutofit/>
          </a:bodyPr>
          <a:lstStyle/>
          <a:p>
            <a:r>
              <a:rPr lang="en-US"/>
              <a:t>Scenario 1</a:t>
            </a:r>
            <a:endParaRPr lang="en-US" dirty="0"/>
          </a:p>
        </p:txBody>
      </p:sp>
      <p:sp>
        <p:nvSpPr>
          <p:cNvPr id="3" name="Content Placeholder 2"/>
          <p:cNvSpPr>
            <a:spLocks noGrp="1"/>
          </p:cNvSpPr>
          <p:nvPr>
            <p:ph sz="half" idx="1"/>
          </p:nvPr>
        </p:nvSpPr>
        <p:spPr>
          <a:xfrm>
            <a:off x="818712" y="2413000"/>
            <a:ext cx="4921687" cy="3632200"/>
          </a:xfrm>
        </p:spPr>
        <p:txBody>
          <a:bodyPr vert="horz" lIns="91440" tIns="45720" rIns="91440" bIns="45720" rtlCol="0" anchor="ctr">
            <a:normAutofit/>
          </a:bodyPr>
          <a:lstStyle/>
          <a:p>
            <a:r>
              <a:rPr lang="en-US" dirty="0"/>
              <a:t>Your partner is handling a narcotic medication patch when your partner suddenly collapses in front of you.</a:t>
            </a:r>
          </a:p>
          <a:p>
            <a:r>
              <a:rPr lang="en-US" dirty="0"/>
              <a:t>Your partner is unresponsive to pain, and seems to be barely breathing.</a:t>
            </a:r>
          </a:p>
          <a:p>
            <a:r>
              <a:rPr lang="en-US" dirty="0"/>
              <a:t>How should you manage this scenario?</a:t>
            </a:r>
          </a:p>
        </p:txBody>
      </p:sp>
    </p:spTree>
    <p:extLst>
      <p:ext uri="{BB962C8B-B14F-4D97-AF65-F5344CB8AC3E}">
        <p14:creationId xmlns:p14="http://schemas.microsoft.com/office/powerpoint/2010/main" val="1170646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28"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21" name="Picture 12" descr="http://s3.amazonaws.com/vnn-aws-sites/572/files/2014/02/Black-Question-Mark-1.jpg"/>
          <p:cNvPicPr>
            <a:picLocks noGrp="1" noChangeAspect="1" noChangeArrowheads="1"/>
          </p:cNvPicPr>
          <p:nvPr>
            <p:ph sz="half" idx="2"/>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5845" r="17505"/>
          <a:stretch/>
        </p:blipFill>
        <p:spPr bwMode="auto">
          <a:xfrm>
            <a:off x="6108700" y="-1"/>
            <a:ext cx="6094450" cy="6858001"/>
          </a:xfrm>
          <a:prstGeom prst="rect">
            <a:avLst/>
          </a:prstGeom>
          <a:noFill/>
          <a:extLst>
            <a:ext uri="{909E8E84-426E-40DD-AFC4-6F175D3DCCD1}">
              <a14:hiddenFill xmlns:a14="http://schemas.microsoft.com/office/drawing/2010/main">
                <a:solidFill>
                  <a:srgbClr val="FFFFFF"/>
                </a:solidFill>
              </a14:hiddenFill>
            </a:ext>
          </a:extLst>
        </p:spPr>
      </p:pic>
      <p:sp>
        <p:nvSpPr>
          <p:cNvPr id="30" name="Freeform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0000" y="447188"/>
            <a:ext cx="5070100" cy="1559412"/>
          </a:xfrm>
        </p:spPr>
        <p:txBody>
          <a:bodyPr vert="horz" lIns="91440" tIns="45720" rIns="91440" bIns="45720" rtlCol="0" anchor="b">
            <a:normAutofit/>
          </a:bodyPr>
          <a:lstStyle/>
          <a:p>
            <a:r>
              <a:rPr lang="en-US"/>
              <a:t>Scenario 1, cont’d</a:t>
            </a:r>
            <a:endParaRPr lang="en-US" dirty="0"/>
          </a:p>
        </p:txBody>
      </p:sp>
      <p:sp>
        <p:nvSpPr>
          <p:cNvPr id="18" name="Content Placeholder 17"/>
          <p:cNvSpPr>
            <a:spLocks noGrp="1"/>
          </p:cNvSpPr>
          <p:nvPr>
            <p:ph sz="half" idx="1"/>
          </p:nvPr>
        </p:nvSpPr>
        <p:spPr>
          <a:xfrm>
            <a:off x="818712" y="2413000"/>
            <a:ext cx="5055923" cy="3632200"/>
          </a:xfrm>
        </p:spPr>
        <p:txBody>
          <a:bodyPr vert="horz" lIns="91440" tIns="45720" rIns="91440" bIns="45720" rtlCol="0" anchor="ctr">
            <a:normAutofit/>
          </a:bodyPr>
          <a:lstStyle/>
          <a:p>
            <a:r>
              <a:rPr lang="en-US" dirty="0"/>
              <a:t>What are your priorities?</a:t>
            </a:r>
          </a:p>
          <a:p>
            <a:r>
              <a:rPr lang="en-US" dirty="0"/>
              <a:t>What are you assessing?</a:t>
            </a:r>
          </a:p>
          <a:p>
            <a:r>
              <a:rPr lang="en-US" dirty="0"/>
              <a:t>How can you determine if this is a narcotic overdose?</a:t>
            </a:r>
          </a:p>
          <a:p>
            <a:r>
              <a:rPr lang="en-US" dirty="0"/>
              <a:t>Does your partner have a pulse? If no, start chest compressions!</a:t>
            </a:r>
          </a:p>
        </p:txBody>
      </p:sp>
    </p:spTree>
    <p:extLst>
      <p:ext uri="{BB962C8B-B14F-4D97-AF65-F5344CB8AC3E}">
        <p14:creationId xmlns:p14="http://schemas.microsoft.com/office/powerpoint/2010/main" val="3159986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8" name="Rectangle 615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80"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6148" name="Picture 4" descr="https://s-media-cache-ak0.pinimg.com/736x/80/e3/2e/80e32e39201bb434d96bb778e5d59d32--track-dior.jpg"/>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873" t="28936" b="30088"/>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2"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06897" y="336390"/>
            <a:ext cx="6332416" cy="5838454"/>
          </a:xfrm>
          <a:custGeom>
            <a:avLst/>
            <a:gdLst/>
            <a:ahLst/>
            <a:cxnLst/>
            <a:rect l="l" t="t" r="r" b="b"/>
            <a:pathLst>
              <a:path w="6332416" h="5838454">
                <a:moveTo>
                  <a:pt x="63624" y="0"/>
                </a:moveTo>
                <a:lnTo>
                  <a:pt x="82337" y="0"/>
                </a:lnTo>
                <a:lnTo>
                  <a:pt x="6250080" y="0"/>
                </a:lnTo>
                <a:lnTo>
                  <a:pt x="6268793" y="0"/>
                </a:lnTo>
                <a:lnTo>
                  <a:pt x="6283763" y="5614"/>
                </a:lnTo>
                <a:lnTo>
                  <a:pt x="6294991" y="11228"/>
                </a:lnTo>
                <a:lnTo>
                  <a:pt x="6309961" y="16842"/>
                </a:lnTo>
                <a:lnTo>
                  <a:pt x="6317446" y="28069"/>
                </a:lnTo>
                <a:lnTo>
                  <a:pt x="6324931" y="36490"/>
                </a:lnTo>
                <a:lnTo>
                  <a:pt x="6332416" y="47718"/>
                </a:lnTo>
                <a:lnTo>
                  <a:pt x="6332416" y="61752"/>
                </a:lnTo>
                <a:lnTo>
                  <a:pt x="6332416" y="2646984"/>
                </a:lnTo>
                <a:lnTo>
                  <a:pt x="6332416" y="2661018"/>
                </a:lnTo>
                <a:lnTo>
                  <a:pt x="6332416" y="2913585"/>
                </a:lnTo>
                <a:lnTo>
                  <a:pt x="6332416" y="2927620"/>
                </a:lnTo>
                <a:lnTo>
                  <a:pt x="6332416" y="5512851"/>
                </a:lnTo>
                <a:lnTo>
                  <a:pt x="6332416" y="5526886"/>
                </a:lnTo>
                <a:lnTo>
                  <a:pt x="6324931" y="5538114"/>
                </a:lnTo>
                <a:lnTo>
                  <a:pt x="6317446" y="5546534"/>
                </a:lnTo>
                <a:lnTo>
                  <a:pt x="6309961" y="5557762"/>
                </a:lnTo>
                <a:lnTo>
                  <a:pt x="6294991" y="5563376"/>
                </a:lnTo>
                <a:lnTo>
                  <a:pt x="6283763" y="5568990"/>
                </a:lnTo>
                <a:lnTo>
                  <a:pt x="6268793" y="5574604"/>
                </a:lnTo>
                <a:lnTo>
                  <a:pt x="6250080" y="5574604"/>
                </a:lnTo>
                <a:lnTo>
                  <a:pt x="1657955" y="5574604"/>
                </a:lnTo>
                <a:lnTo>
                  <a:pt x="1328610" y="5821613"/>
                </a:lnTo>
                <a:lnTo>
                  <a:pt x="1317382" y="5827227"/>
                </a:lnTo>
                <a:lnTo>
                  <a:pt x="1302412" y="5832840"/>
                </a:lnTo>
                <a:lnTo>
                  <a:pt x="1287442" y="5838454"/>
                </a:lnTo>
                <a:lnTo>
                  <a:pt x="1272472" y="5838454"/>
                </a:lnTo>
                <a:lnTo>
                  <a:pt x="1257501" y="5838454"/>
                </a:lnTo>
                <a:lnTo>
                  <a:pt x="1242531" y="5832840"/>
                </a:lnTo>
                <a:lnTo>
                  <a:pt x="1227561" y="5827227"/>
                </a:lnTo>
                <a:lnTo>
                  <a:pt x="1216333" y="5821613"/>
                </a:lnTo>
                <a:lnTo>
                  <a:pt x="886988" y="5574604"/>
                </a:lnTo>
                <a:lnTo>
                  <a:pt x="82337" y="5574604"/>
                </a:lnTo>
                <a:lnTo>
                  <a:pt x="63624" y="5574604"/>
                </a:lnTo>
                <a:lnTo>
                  <a:pt x="48654" y="5568990"/>
                </a:lnTo>
                <a:lnTo>
                  <a:pt x="37426" y="5563376"/>
                </a:lnTo>
                <a:lnTo>
                  <a:pt x="22456" y="5557762"/>
                </a:lnTo>
                <a:lnTo>
                  <a:pt x="14971" y="5546534"/>
                </a:lnTo>
                <a:lnTo>
                  <a:pt x="7485" y="5538114"/>
                </a:lnTo>
                <a:lnTo>
                  <a:pt x="0" y="5526886"/>
                </a:lnTo>
                <a:lnTo>
                  <a:pt x="0" y="5512851"/>
                </a:lnTo>
                <a:lnTo>
                  <a:pt x="0" y="2927620"/>
                </a:lnTo>
                <a:lnTo>
                  <a:pt x="0" y="2913585"/>
                </a:lnTo>
                <a:lnTo>
                  <a:pt x="0" y="2661018"/>
                </a:lnTo>
                <a:lnTo>
                  <a:pt x="0" y="2646984"/>
                </a:lnTo>
                <a:lnTo>
                  <a:pt x="0" y="61752"/>
                </a:lnTo>
                <a:lnTo>
                  <a:pt x="0" y="47718"/>
                </a:lnTo>
                <a:lnTo>
                  <a:pt x="7485" y="36490"/>
                </a:lnTo>
                <a:lnTo>
                  <a:pt x="14971" y="28069"/>
                </a:lnTo>
                <a:lnTo>
                  <a:pt x="22456" y="16842"/>
                </a:lnTo>
                <a:lnTo>
                  <a:pt x="37426" y="11228"/>
                </a:lnTo>
                <a:lnTo>
                  <a:pt x="48654" y="5614"/>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723468" y="651932"/>
            <a:ext cx="5706532" cy="1354667"/>
          </a:xfrm>
        </p:spPr>
        <p:txBody>
          <a:bodyPr vert="horz" lIns="91440" tIns="45720" rIns="91440" bIns="45720" rtlCol="0" anchor="b">
            <a:normAutofit/>
          </a:bodyPr>
          <a:lstStyle/>
          <a:p>
            <a:r>
              <a:rPr lang="en-US"/>
              <a:t>Scenario 1, cont’d</a:t>
            </a:r>
            <a:endParaRPr lang="en-US" dirty="0"/>
          </a:p>
        </p:txBody>
      </p:sp>
      <p:sp>
        <p:nvSpPr>
          <p:cNvPr id="3" name="Content Placeholder 2"/>
          <p:cNvSpPr>
            <a:spLocks noGrp="1"/>
          </p:cNvSpPr>
          <p:nvPr>
            <p:ph sz="half" idx="1"/>
          </p:nvPr>
        </p:nvSpPr>
        <p:spPr>
          <a:xfrm>
            <a:off x="5723467" y="2116667"/>
            <a:ext cx="5706533" cy="3496733"/>
          </a:xfrm>
        </p:spPr>
        <p:txBody>
          <a:bodyPr vert="horz" lIns="91440" tIns="45720" rIns="91440" bIns="45720" rtlCol="0" anchor="ctr">
            <a:normAutofit/>
          </a:bodyPr>
          <a:lstStyle/>
          <a:p>
            <a:r>
              <a:rPr lang="en-US" dirty="0"/>
              <a:t>Always: Manage ABCs</a:t>
            </a:r>
          </a:p>
          <a:p>
            <a:pPr lvl="1"/>
            <a:r>
              <a:rPr lang="en-US" dirty="0"/>
              <a:t>Control airway with an adjunct if necessary</a:t>
            </a:r>
          </a:p>
          <a:p>
            <a:pPr lvl="1"/>
            <a:r>
              <a:rPr lang="en-US" dirty="0"/>
              <a:t>Breathe for the patient via BVM</a:t>
            </a:r>
          </a:p>
          <a:p>
            <a:r>
              <a:rPr lang="en-US" dirty="0"/>
              <a:t>Physical Exam</a:t>
            </a:r>
          </a:p>
          <a:p>
            <a:pPr lvl="1"/>
            <a:r>
              <a:rPr lang="en-US" dirty="0"/>
              <a:t>Check pulses (not present in this case) </a:t>
            </a:r>
          </a:p>
          <a:p>
            <a:pPr lvl="1"/>
            <a:r>
              <a:rPr lang="en-US" dirty="0"/>
              <a:t>Start CPR and activate EMS</a:t>
            </a:r>
          </a:p>
          <a:p>
            <a:r>
              <a:rPr lang="en-US" dirty="0"/>
              <a:t>AED (download </a:t>
            </a:r>
            <a:r>
              <a:rPr lang="en-US" dirty="0" err="1"/>
              <a:t>PulsePoint</a:t>
            </a:r>
            <a:r>
              <a:rPr lang="en-US" dirty="0"/>
              <a:t> application)</a:t>
            </a:r>
          </a:p>
          <a:p>
            <a:pPr lvl="1"/>
            <a:r>
              <a:rPr lang="en-US" dirty="0"/>
              <a:t>Apply pads and follow AED instructions</a:t>
            </a:r>
          </a:p>
        </p:txBody>
      </p:sp>
    </p:spTree>
    <p:extLst>
      <p:ext uri="{BB962C8B-B14F-4D97-AF65-F5344CB8AC3E}">
        <p14:creationId xmlns:p14="http://schemas.microsoft.com/office/powerpoint/2010/main" val="2040710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1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73"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7170" name="Picture 2" descr="http://www.jems.com/content/dam/jems/print-articles/2014/10/1410JEMShos-p01.jpg"/>
          <p:cNvPicPr>
            <a:picLocks noGrp="1" noChangeAspect="1" noChangeArrowheads="1"/>
          </p:cNvPicPr>
          <p:nvPr>
            <p:ph sz="half" idx="2"/>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9106" r="7805" b="1"/>
          <a:stretch/>
        </p:blipFill>
        <p:spPr bwMode="auto">
          <a:xfrm>
            <a:off x="6108700" y="-1"/>
            <a:ext cx="6094450" cy="6858001"/>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0000" y="447188"/>
            <a:ext cx="5070100" cy="1559412"/>
          </a:xfrm>
        </p:spPr>
        <p:txBody>
          <a:bodyPr vert="horz" lIns="91440" tIns="45720" rIns="91440" bIns="45720" rtlCol="0" anchor="b">
            <a:normAutofit/>
          </a:bodyPr>
          <a:lstStyle/>
          <a:p>
            <a:r>
              <a:rPr lang="en-US" dirty="0"/>
              <a:t>Scenario 1: Conclusion</a:t>
            </a:r>
          </a:p>
        </p:txBody>
      </p:sp>
      <p:sp>
        <p:nvSpPr>
          <p:cNvPr id="3" name="Content Placeholder 2"/>
          <p:cNvSpPr>
            <a:spLocks noGrp="1"/>
          </p:cNvSpPr>
          <p:nvPr>
            <p:ph sz="half" idx="1"/>
          </p:nvPr>
        </p:nvSpPr>
        <p:spPr>
          <a:xfrm>
            <a:off x="818712" y="2413000"/>
            <a:ext cx="5055923" cy="3632200"/>
          </a:xfrm>
        </p:spPr>
        <p:txBody>
          <a:bodyPr vert="horz" lIns="91440" tIns="45720" rIns="91440" bIns="45720" rtlCol="0" anchor="ctr">
            <a:normAutofit fontScale="92500" lnSpcReduction="20000"/>
          </a:bodyPr>
          <a:lstStyle/>
          <a:p>
            <a:r>
              <a:rPr lang="en-US" dirty="0"/>
              <a:t>Call for ALS</a:t>
            </a:r>
          </a:p>
          <a:p>
            <a:r>
              <a:rPr lang="en-US" dirty="0"/>
              <a:t>Check for a pulse… no pulse? Start immediate compressions! </a:t>
            </a:r>
            <a:r>
              <a:rPr lang="en-US" dirty="0">
                <a:solidFill>
                  <a:srgbClr val="FFFF00"/>
                </a:solidFill>
              </a:rPr>
              <a:t>Never delay or interrupt CPR to administer naloxone</a:t>
            </a:r>
          </a:p>
          <a:p>
            <a:r>
              <a:rPr lang="en-US" dirty="0"/>
              <a:t>High flow oxygen via BVM</a:t>
            </a:r>
          </a:p>
          <a:p>
            <a:r>
              <a:rPr lang="en-US" dirty="0"/>
              <a:t>Airway adjunct if necessary</a:t>
            </a:r>
          </a:p>
          <a:p>
            <a:r>
              <a:rPr lang="en-US" dirty="0"/>
              <a:t>Pinpoint pupils with respiratory depression? Other scene clues suspected of narcotic exposure.</a:t>
            </a:r>
          </a:p>
          <a:p>
            <a:pPr lvl="1"/>
            <a:r>
              <a:rPr lang="en-US" sz="1900" dirty="0"/>
              <a:t>If so, intranasal Narcan</a:t>
            </a:r>
          </a:p>
          <a:p>
            <a:r>
              <a:rPr lang="en-US" dirty="0"/>
              <a:t>Prepare equipment in case of respiratory/ cardiac arrest</a:t>
            </a:r>
          </a:p>
        </p:txBody>
      </p:sp>
    </p:spTree>
    <p:extLst>
      <p:ext uri="{BB962C8B-B14F-4D97-AF65-F5344CB8AC3E}">
        <p14:creationId xmlns:p14="http://schemas.microsoft.com/office/powerpoint/2010/main" val="607841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Rectangle 92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75"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9220" name="Picture 4" descr="https://i.ytimg.com/vi/0Y_OYADs2io/maxresdefault.jpg"/>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3988" t="4189" b="1980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7"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06897" y="336390"/>
            <a:ext cx="6332416" cy="5838454"/>
          </a:xfrm>
          <a:custGeom>
            <a:avLst/>
            <a:gdLst/>
            <a:ahLst/>
            <a:cxnLst/>
            <a:rect l="l" t="t" r="r" b="b"/>
            <a:pathLst>
              <a:path w="6332416" h="5838454">
                <a:moveTo>
                  <a:pt x="63624" y="0"/>
                </a:moveTo>
                <a:lnTo>
                  <a:pt x="82337" y="0"/>
                </a:lnTo>
                <a:lnTo>
                  <a:pt x="6250080" y="0"/>
                </a:lnTo>
                <a:lnTo>
                  <a:pt x="6268793" y="0"/>
                </a:lnTo>
                <a:lnTo>
                  <a:pt x="6283763" y="5614"/>
                </a:lnTo>
                <a:lnTo>
                  <a:pt x="6294991" y="11228"/>
                </a:lnTo>
                <a:lnTo>
                  <a:pt x="6309961" y="16842"/>
                </a:lnTo>
                <a:lnTo>
                  <a:pt x="6317446" y="28069"/>
                </a:lnTo>
                <a:lnTo>
                  <a:pt x="6324931" y="36490"/>
                </a:lnTo>
                <a:lnTo>
                  <a:pt x="6332416" y="47718"/>
                </a:lnTo>
                <a:lnTo>
                  <a:pt x="6332416" y="61752"/>
                </a:lnTo>
                <a:lnTo>
                  <a:pt x="6332416" y="2646984"/>
                </a:lnTo>
                <a:lnTo>
                  <a:pt x="6332416" y="2661018"/>
                </a:lnTo>
                <a:lnTo>
                  <a:pt x="6332416" y="2913585"/>
                </a:lnTo>
                <a:lnTo>
                  <a:pt x="6332416" y="2927620"/>
                </a:lnTo>
                <a:lnTo>
                  <a:pt x="6332416" y="5512851"/>
                </a:lnTo>
                <a:lnTo>
                  <a:pt x="6332416" y="5526886"/>
                </a:lnTo>
                <a:lnTo>
                  <a:pt x="6324931" y="5538114"/>
                </a:lnTo>
                <a:lnTo>
                  <a:pt x="6317446" y="5546534"/>
                </a:lnTo>
                <a:lnTo>
                  <a:pt x="6309961" y="5557762"/>
                </a:lnTo>
                <a:lnTo>
                  <a:pt x="6294991" y="5563376"/>
                </a:lnTo>
                <a:lnTo>
                  <a:pt x="6283763" y="5568990"/>
                </a:lnTo>
                <a:lnTo>
                  <a:pt x="6268793" y="5574604"/>
                </a:lnTo>
                <a:lnTo>
                  <a:pt x="6250080" y="5574604"/>
                </a:lnTo>
                <a:lnTo>
                  <a:pt x="1657955" y="5574604"/>
                </a:lnTo>
                <a:lnTo>
                  <a:pt x="1328610" y="5821613"/>
                </a:lnTo>
                <a:lnTo>
                  <a:pt x="1317382" y="5827227"/>
                </a:lnTo>
                <a:lnTo>
                  <a:pt x="1302412" y="5832840"/>
                </a:lnTo>
                <a:lnTo>
                  <a:pt x="1287442" y="5838454"/>
                </a:lnTo>
                <a:lnTo>
                  <a:pt x="1272472" y="5838454"/>
                </a:lnTo>
                <a:lnTo>
                  <a:pt x="1257501" y="5838454"/>
                </a:lnTo>
                <a:lnTo>
                  <a:pt x="1242531" y="5832840"/>
                </a:lnTo>
                <a:lnTo>
                  <a:pt x="1227561" y="5827227"/>
                </a:lnTo>
                <a:lnTo>
                  <a:pt x="1216333" y="5821613"/>
                </a:lnTo>
                <a:lnTo>
                  <a:pt x="886988" y="5574604"/>
                </a:lnTo>
                <a:lnTo>
                  <a:pt x="82337" y="5574604"/>
                </a:lnTo>
                <a:lnTo>
                  <a:pt x="63624" y="5574604"/>
                </a:lnTo>
                <a:lnTo>
                  <a:pt x="48654" y="5568990"/>
                </a:lnTo>
                <a:lnTo>
                  <a:pt x="37426" y="5563376"/>
                </a:lnTo>
                <a:lnTo>
                  <a:pt x="22456" y="5557762"/>
                </a:lnTo>
                <a:lnTo>
                  <a:pt x="14971" y="5546534"/>
                </a:lnTo>
                <a:lnTo>
                  <a:pt x="7485" y="5538114"/>
                </a:lnTo>
                <a:lnTo>
                  <a:pt x="0" y="5526886"/>
                </a:lnTo>
                <a:lnTo>
                  <a:pt x="0" y="5512851"/>
                </a:lnTo>
                <a:lnTo>
                  <a:pt x="0" y="2927620"/>
                </a:lnTo>
                <a:lnTo>
                  <a:pt x="0" y="2913585"/>
                </a:lnTo>
                <a:lnTo>
                  <a:pt x="0" y="2661018"/>
                </a:lnTo>
                <a:lnTo>
                  <a:pt x="0" y="2646984"/>
                </a:lnTo>
                <a:lnTo>
                  <a:pt x="0" y="61752"/>
                </a:lnTo>
                <a:lnTo>
                  <a:pt x="0" y="47718"/>
                </a:lnTo>
                <a:lnTo>
                  <a:pt x="7485" y="36490"/>
                </a:lnTo>
                <a:lnTo>
                  <a:pt x="14971" y="28069"/>
                </a:lnTo>
                <a:lnTo>
                  <a:pt x="22456" y="16842"/>
                </a:lnTo>
                <a:lnTo>
                  <a:pt x="37426" y="11228"/>
                </a:lnTo>
                <a:lnTo>
                  <a:pt x="48654" y="5614"/>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723468" y="651932"/>
            <a:ext cx="5706532" cy="1354667"/>
          </a:xfrm>
        </p:spPr>
        <p:txBody>
          <a:bodyPr vert="horz" lIns="91440" tIns="45720" rIns="91440" bIns="45720" rtlCol="0" anchor="b">
            <a:normAutofit/>
          </a:bodyPr>
          <a:lstStyle/>
          <a:p>
            <a:r>
              <a:rPr lang="en-US"/>
              <a:t>Scenario 2</a:t>
            </a:r>
            <a:endParaRPr lang="en-US" dirty="0"/>
          </a:p>
        </p:txBody>
      </p:sp>
      <p:sp>
        <p:nvSpPr>
          <p:cNvPr id="3" name="Content Placeholder 2"/>
          <p:cNvSpPr>
            <a:spLocks noGrp="1"/>
          </p:cNvSpPr>
          <p:nvPr>
            <p:ph sz="half" idx="1"/>
          </p:nvPr>
        </p:nvSpPr>
        <p:spPr>
          <a:xfrm>
            <a:off x="5723467" y="2116667"/>
            <a:ext cx="5706533" cy="3496733"/>
          </a:xfrm>
        </p:spPr>
        <p:txBody>
          <a:bodyPr vert="horz" lIns="91440" tIns="45720" rIns="91440" bIns="45720" rtlCol="0" anchor="ctr">
            <a:normAutofit/>
          </a:bodyPr>
          <a:lstStyle/>
          <a:p>
            <a:r>
              <a:rPr lang="en-US" dirty="0"/>
              <a:t>You and your partner are dispatched to a home for a lethargic child.</a:t>
            </a:r>
          </a:p>
          <a:p>
            <a:r>
              <a:rPr lang="en-US" dirty="0"/>
              <a:t>The child’s mother is concerned that her 6-year-old son fell asleep in the middle of the afternoon and now won’t wake up.</a:t>
            </a:r>
          </a:p>
          <a:p>
            <a:r>
              <a:rPr lang="en-US" dirty="0"/>
              <a:t>The boy can be roused with painful stimuli, but falls asleep almost immediately afterward.</a:t>
            </a:r>
          </a:p>
          <a:p>
            <a:r>
              <a:rPr lang="en-US" dirty="0"/>
              <a:t>Mother states he weighs 45 pounds</a:t>
            </a:r>
          </a:p>
        </p:txBody>
      </p:sp>
    </p:spTree>
    <p:extLst>
      <p:ext uri="{BB962C8B-B14F-4D97-AF65-F5344CB8AC3E}">
        <p14:creationId xmlns:p14="http://schemas.microsoft.com/office/powerpoint/2010/main" val="3026049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28"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21" name="Picture 12" descr="http://s3.amazonaws.com/vnn-aws-sites/572/files/2014/02/Black-Question-Mark-1.jpg"/>
          <p:cNvPicPr>
            <a:picLocks noGrp="1" noChangeAspect="1" noChangeArrowheads="1"/>
          </p:cNvPicPr>
          <p:nvPr>
            <p:ph sz="half" idx="2"/>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5845" r="17505"/>
          <a:stretch/>
        </p:blipFill>
        <p:spPr bwMode="auto">
          <a:xfrm>
            <a:off x="6108700" y="-1"/>
            <a:ext cx="6094450" cy="6858001"/>
          </a:xfrm>
          <a:prstGeom prst="rect">
            <a:avLst/>
          </a:prstGeom>
          <a:noFill/>
          <a:extLst>
            <a:ext uri="{909E8E84-426E-40DD-AFC4-6F175D3DCCD1}">
              <a14:hiddenFill xmlns:a14="http://schemas.microsoft.com/office/drawing/2010/main">
                <a:solidFill>
                  <a:srgbClr val="FFFFFF"/>
                </a:solidFill>
              </a14:hiddenFill>
            </a:ext>
          </a:extLst>
        </p:spPr>
      </p:pic>
      <p:sp>
        <p:nvSpPr>
          <p:cNvPr id="30" name="Freeform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0000" y="447188"/>
            <a:ext cx="5070100" cy="1559412"/>
          </a:xfrm>
        </p:spPr>
        <p:txBody>
          <a:bodyPr vert="horz" lIns="91440" tIns="45720" rIns="91440" bIns="45720" rtlCol="0" anchor="b">
            <a:normAutofit/>
          </a:bodyPr>
          <a:lstStyle/>
          <a:p>
            <a:r>
              <a:rPr lang="en-US" dirty="0"/>
              <a:t>Scenario 2, cont’d</a:t>
            </a:r>
          </a:p>
        </p:txBody>
      </p:sp>
      <p:sp>
        <p:nvSpPr>
          <p:cNvPr id="18" name="Content Placeholder 17"/>
          <p:cNvSpPr>
            <a:spLocks noGrp="1"/>
          </p:cNvSpPr>
          <p:nvPr>
            <p:ph sz="half" idx="1"/>
          </p:nvPr>
        </p:nvSpPr>
        <p:spPr>
          <a:xfrm>
            <a:off x="818712" y="2413000"/>
            <a:ext cx="5055923" cy="3632200"/>
          </a:xfrm>
        </p:spPr>
        <p:txBody>
          <a:bodyPr vert="horz" lIns="91440" tIns="45720" rIns="91440" bIns="45720" rtlCol="0" anchor="ctr">
            <a:normAutofit/>
          </a:bodyPr>
          <a:lstStyle/>
          <a:p>
            <a:r>
              <a:rPr lang="en-US" dirty="0"/>
              <a:t>What are your priorities?</a:t>
            </a:r>
          </a:p>
          <a:p>
            <a:r>
              <a:rPr lang="en-US" dirty="0"/>
              <a:t>What are you assessing?</a:t>
            </a:r>
          </a:p>
          <a:p>
            <a:r>
              <a:rPr lang="en-US" dirty="0"/>
              <a:t>How can you determine if this is a narcotic overdose?</a:t>
            </a:r>
          </a:p>
        </p:txBody>
      </p:sp>
    </p:spTree>
    <p:extLst>
      <p:ext uri="{BB962C8B-B14F-4D97-AF65-F5344CB8AC3E}">
        <p14:creationId xmlns:p14="http://schemas.microsoft.com/office/powerpoint/2010/main" val="3678828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1024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73"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10242" name="Picture 2" descr="https://s-media-cache-ak0.pinimg.com/736x/56/15/a8/5615a89167302bdfd104feedb245d9e5.jpg"/>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9091" b="14416"/>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40967" cy="6858000"/>
          </a:xfrm>
          <a:custGeom>
            <a:avLst/>
            <a:gdLst/>
            <a:ahLst/>
            <a:cxnLst/>
            <a:rect l="l" t="t" r="r" b="b"/>
            <a:pathLst>
              <a:path w="6040967" h="6858000">
                <a:moveTo>
                  <a:pt x="0" y="0"/>
                </a:moveTo>
                <a:lnTo>
                  <a:pt x="6040967" y="0"/>
                </a:lnTo>
                <a:lnTo>
                  <a:pt x="6040967" y="1900238"/>
                </a:lnTo>
                <a:lnTo>
                  <a:pt x="5670550" y="2178050"/>
                </a:lnTo>
                <a:lnTo>
                  <a:pt x="5666317" y="2184400"/>
                </a:lnTo>
                <a:lnTo>
                  <a:pt x="5659967" y="2193925"/>
                </a:lnTo>
                <a:lnTo>
                  <a:pt x="5653617" y="2201863"/>
                </a:lnTo>
                <a:lnTo>
                  <a:pt x="5653617" y="2211388"/>
                </a:lnTo>
                <a:lnTo>
                  <a:pt x="5653617" y="2220913"/>
                </a:lnTo>
                <a:lnTo>
                  <a:pt x="5659967" y="2228850"/>
                </a:lnTo>
                <a:lnTo>
                  <a:pt x="5666317" y="2238375"/>
                </a:lnTo>
                <a:lnTo>
                  <a:pt x="5670550" y="2244725"/>
                </a:lnTo>
                <a:lnTo>
                  <a:pt x="6040967" y="2522538"/>
                </a:lnTo>
                <a:lnTo>
                  <a:pt x="6040967" y="6858000"/>
                </a:lnTo>
                <a:lnTo>
                  <a:pt x="0" y="6858000"/>
                </a:lnTo>
                <a:close/>
              </a:path>
            </a:pathLst>
          </a:custGeom>
          <a:solidFill>
            <a:schemeClr val="accent1">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653617" y="0"/>
            <a:ext cx="6538383" cy="6858000"/>
          </a:xfrm>
          <a:custGeom>
            <a:avLst/>
            <a:gdLst/>
            <a:ahLst/>
            <a:cxnLst/>
            <a:rect l="l" t="t" r="r" b="b"/>
            <a:pathLst>
              <a:path w="6538383" h="6858000">
                <a:moveTo>
                  <a:pt x="387350" y="0"/>
                </a:moveTo>
                <a:lnTo>
                  <a:pt x="4874683" y="0"/>
                </a:lnTo>
                <a:lnTo>
                  <a:pt x="6093883" y="0"/>
                </a:lnTo>
                <a:lnTo>
                  <a:pt x="6538383" y="0"/>
                </a:lnTo>
                <a:lnTo>
                  <a:pt x="6538383" y="6858000"/>
                </a:lnTo>
                <a:lnTo>
                  <a:pt x="6093883" y="6858000"/>
                </a:lnTo>
                <a:lnTo>
                  <a:pt x="4874683" y="6858000"/>
                </a:lnTo>
                <a:lnTo>
                  <a:pt x="387350" y="6858000"/>
                </a:lnTo>
                <a:lnTo>
                  <a:pt x="387350" y="2522538"/>
                </a:lnTo>
                <a:lnTo>
                  <a:pt x="16933" y="2244725"/>
                </a:lnTo>
                <a:lnTo>
                  <a:pt x="12700" y="2238375"/>
                </a:lnTo>
                <a:lnTo>
                  <a:pt x="6350" y="2228850"/>
                </a:lnTo>
                <a:lnTo>
                  <a:pt x="0" y="2220913"/>
                </a:lnTo>
                <a:lnTo>
                  <a:pt x="0" y="2211388"/>
                </a:lnTo>
                <a:lnTo>
                  <a:pt x="0" y="2201863"/>
                </a:lnTo>
                <a:lnTo>
                  <a:pt x="6350" y="2193925"/>
                </a:lnTo>
                <a:lnTo>
                  <a:pt x="12700" y="2184400"/>
                </a:lnTo>
                <a:lnTo>
                  <a:pt x="16933" y="2178050"/>
                </a:lnTo>
                <a:lnTo>
                  <a:pt x="387350" y="1900238"/>
                </a:lnTo>
                <a:close/>
              </a:path>
            </a:pathLst>
          </a:custGeom>
          <a:solidFill>
            <a:schemeClr val="bg1">
              <a:alpha val="8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19333" y="447188"/>
            <a:ext cx="5223934" cy="1559412"/>
          </a:xfrm>
        </p:spPr>
        <p:txBody>
          <a:bodyPr vert="horz" lIns="91440" tIns="45720" rIns="91440" bIns="45720" rtlCol="0" anchor="b">
            <a:normAutofit/>
          </a:bodyPr>
          <a:lstStyle/>
          <a:p>
            <a:r>
              <a:rPr lang="en-US" dirty="0"/>
              <a:t>Scenario 2, cont’d</a:t>
            </a:r>
          </a:p>
        </p:txBody>
      </p:sp>
      <p:sp>
        <p:nvSpPr>
          <p:cNvPr id="4" name="Content Placeholder 3"/>
          <p:cNvSpPr>
            <a:spLocks noGrp="1"/>
          </p:cNvSpPr>
          <p:nvPr>
            <p:ph sz="half" idx="2"/>
          </p:nvPr>
        </p:nvSpPr>
        <p:spPr>
          <a:xfrm>
            <a:off x="6519333" y="2413000"/>
            <a:ext cx="5223934" cy="3632200"/>
          </a:xfrm>
        </p:spPr>
        <p:txBody>
          <a:bodyPr vert="horz" lIns="91440" tIns="45720" rIns="91440" bIns="45720" rtlCol="0" anchor="ctr">
            <a:normAutofit/>
          </a:bodyPr>
          <a:lstStyle/>
          <a:p>
            <a:r>
              <a:rPr lang="en-US" dirty="0"/>
              <a:t>Assess ABCs. </a:t>
            </a:r>
          </a:p>
          <a:p>
            <a:pPr lvl="1"/>
            <a:r>
              <a:rPr lang="en-US" dirty="0"/>
              <a:t>If the child is able to manage airway and breathe adequately, minimal interventions.</a:t>
            </a:r>
          </a:p>
          <a:p>
            <a:r>
              <a:rPr lang="en-US" dirty="0"/>
              <a:t>Assess pupils. Are they pinpoint?</a:t>
            </a:r>
          </a:p>
          <a:p>
            <a:r>
              <a:rPr lang="en-US" dirty="0"/>
              <a:t>Family medical history.</a:t>
            </a:r>
          </a:p>
          <a:p>
            <a:pPr lvl="1"/>
            <a:r>
              <a:rPr lang="en-US" dirty="0"/>
              <a:t>Does anyone in the family have a narcotic prescription?</a:t>
            </a:r>
          </a:p>
        </p:txBody>
      </p:sp>
    </p:spTree>
    <p:extLst>
      <p:ext uri="{BB962C8B-B14F-4D97-AF65-F5344CB8AC3E}">
        <p14:creationId xmlns:p14="http://schemas.microsoft.com/office/powerpoint/2010/main" val="2150701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Rectangle 133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75"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13316" name="Picture 4" descr="https://www.etch.com/uploads/specialties/pediatric-intensive-care.jpg"/>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3485" r="16783"/>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77" name="Freeform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0000" y="447188"/>
            <a:ext cx="4930400" cy="1559412"/>
          </a:xfrm>
        </p:spPr>
        <p:txBody>
          <a:bodyPr vert="horz" lIns="91440" tIns="45720" rIns="91440" bIns="45720" rtlCol="0" anchor="b">
            <a:normAutofit/>
          </a:bodyPr>
          <a:lstStyle/>
          <a:p>
            <a:r>
              <a:rPr lang="en-US"/>
              <a:t>Scenario 2: Conclusion</a:t>
            </a:r>
            <a:endParaRPr lang="en-US" dirty="0"/>
          </a:p>
        </p:txBody>
      </p:sp>
      <p:sp>
        <p:nvSpPr>
          <p:cNvPr id="3" name="Content Placeholder 2"/>
          <p:cNvSpPr>
            <a:spLocks noGrp="1"/>
          </p:cNvSpPr>
          <p:nvPr>
            <p:ph sz="half" idx="1"/>
          </p:nvPr>
        </p:nvSpPr>
        <p:spPr>
          <a:xfrm>
            <a:off x="818712" y="2413000"/>
            <a:ext cx="4921687" cy="3632200"/>
          </a:xfrm>
        </p:spPr>
        <p:txBody>
          <a:bodyPr vert="horz" lIns="91440" tIns="45720" rIns="91440" bIns="45720" rtlCol="0" anchor="ctr">
            <a:normAutofit lnSpcReduction="10000"/>
          </a:bodyPr>
          <a:lstStyle/>
          <a:p>
            <a:r>
              <a:rPr lang="en-US" dirty="0"/>
              <a:t>Call for ALS.</a:t>
            </a:r>
          </a:p>
          <a:p>
            <a:r>
              <a:rPr lang="en-US" dirty="0"/>
              <a:t>Assist breathing with a BVM if needed.</a:t>
            </a:r>
          </a:p>
          <a:p>
            <a:pPr lvl="1"/>
            <a:r>
              <a:rPr lang="en-US" dirty="0"/>
              <a:t>Depends on respiratory rate, rhythm, quality.</a:t>
            </a:r>
          </a:p>
          <a:p>
            <a:r>
              <a:rPr lang="en-US" dirty="0"/>
              <a:t>Airway adjunct if necessary.</a:t>
            </a:r>
          </a:p>
          <a:p>
            <a:r>
              <a:rPr lang="en-US" dirty="0"/>
              <a:t>Pinpoint pupils </a:t>
            </a:r>
            <a:r>
              <a:rPr lang="en-US" u="sng" dirty="0"/>
              <a:t>with respiratory depression</a:t>
            </a:r>
            <a:r>
              <a:rPr lang="en-US" dirty="0"/>
              <a:t>? </a:t>
            </a:r>
          </a:p>
          <a:p>
            <a:pPr lvl="1"/>
            <a:r>
              <a:rPr lang="en-US" dirty="0"/>
              <a:t>Intra-nasal Narcan</a:t>
            </a:r>
          </a:p>
          <a:p>
            <a:r>
              <a:rPr lang="en-US" dirty="0"/>
              <a:t>Prepare equipment in case of respiratory/cardiac arrest</a:t>
            </a:r>
          </a:p>
          <a:p>
            <a:pPr lvl="1"/>
            <a:r>
              <a:rPr lang="en-US" dirty="0"/>
              <a:t>AED</a:t>
            </a:r>
          </a:p>
        </p:txBody>
      </p:sp>
    </p:spTree>
    <p:extLst>
      <p:ext uri="{BB962C8B-B14F-4D97-AF65-F5344CB8AC3E}">
        <p14:creationId xmlns:p14="http://schemas.microsoft.com/office/powerpoint/2010/main" val="249996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C580AFE-7576-3D45-A7AD-023BC8EDF622}"/>
              </a:ext>
            </a:extLst>
          </p:cNvPr>
          <p:cNvSpPr>
            <a:spLocks noGrp="1"/>
          </p:cNvSpPr>
          <p:nvPr>
            <p:ph type="title"/>
          </p:nvPr>
        </p:nvSpPr>
        <p:spPr/>
        <p:txBody>
          <a:bodyPr/>
          <a:lstStyle/>
          <a:p>
            <a:r>
              <a:rPr lang="en-US" altLang="en-US" b="1"/>
              <a:t>Things to know about Narcan</a:t>
            </a:r>
          </a:p>
        </p:txBody>
      </p:sp>
      <p:sp>
        <p:nvSpPr>
          <p:cNvPr id="3" name="Content Placeholder 2">
            <a:extLst>
              <a:ext uri="{FF2B5EF4-FFF2-40B4-BE49-F238E27FC236}">
                <a16:creationId xmlns:a16="http://schemas.microsoft.com/office/drawing/2014/main" id="{86529E66-F906-324A-B24A-C8574D0B3A5D}"/>
              </a:ext>
            </a:extLst>
          </p:cNvPr>
          <p:cNvSpPr>
            <a:spLocks noGrp="1"/>
          </p:cNvSpPr>
          <p:nvPr>
            <p:ph idx="1"/>
          </p:nvPr>
        </p:nvSpPr>
        <p:spPr>
          <a:xfrm>
            <a:off x="818712" y="2733919"/>
            <a:ext cx="10554574" cy="3636511"/>
          </a:xfrm>
        </p:spPr>
        <p:txBody>
          <a:bodyPr>
            <a:normAutofit lnSpcReduction="10000"/>
          </a:bodyPr>
          <a:lstStyle/>
          <a:p>
            <a:pPr marL="420624" indent="-384048">
              <a:spcAft>
                <a:spcPts val="0"/>
              </a:spcAft>
              <a:buFont typeface="Wingdings 2"/>
              <a:buChar char=""/>
              <a:defRPr/>
            </a:pPr>
            <a:r>
              <a:rPr lang="en-US" sz="2800" b="1" dirty="0"/>
              <a:t>Narcan does </a:t>
            </a:r>
            <a:r>
              <a:rPr lang="en-US" sz="2800" b="1" u="sng" dirty="0"/>
              <a:t>NOT</a:t>
            </a:r>
            <a:r>
              <a:rPr lang="en-US" sz="2800" b="1" dirty="0"/>
              <a:t> reverse ODs caused by </a:t>
            </a:r>
            <a:r>
              <a:rPr lang="en-US" sz="2800" b="1" dirty="0">
                <a:solidFill>
                  <a:srgbClr val="FFFF00"/>
                </a:solidFill>
              </a:rPr>
              <a:t>non-opioid drugs</a:t>
            </a:r>
            <a:r>
              <a:rPr lang="en-US" sz="2800" b="1" dirty="0"/>
              <a:t>, such as cocaine, benzodiazepines (e.g., Xanax, Klonopin and Valium), methamphetamines, or alcohol. </a:t>
            </a:r>
          </a:p>
          <a:p>
            <a:pPr marL="420624" indent="-384048">
              <a:spcAft>
                <a:spcPts val="0"/>
              </a:spcAft>
              <a:buFont typeface="Wingdings 2"/>
              <a:buChar char=""/>
              <a:defRPr/>
            </a:pPr>
            <a:endParaRPr lang="en-US" b="1" dirty="0"/>
          </a:p>
          <a:p>
            <a:pPr marL="420624" indent="-384048">
              <a:spcAft>
                <a:spcPts val="0"/>
              </a:spcAft>
              <a:buFont typeface="Wingdings 2"/>
              <a:buChar char=""/>
              <a:defRPr/>
            </a:pPr>
            <a:r>
              <a:rPr lang="en-US" sz="2800" b="1" dirty="0"/>
              <a:t>Narcan administered to a person dependent on opioids </a:t>
            </a:r>
            <a:r>
              <a:rPr lang="en-US" sz="2800" b="1" dirty="0">
                <a:solidFill>
                  <a:srgbClr val="00B0F0"/>
                </a:solidFill>
              </a:rPr>
              <a:t>may produce withdrawal symptoms</a:t>
            </a:r>
            <a:r>
              <a:rPr lang="en-US" sz="2800" b="1" dirty="0"/>
              <a:t>. </a:t>
            </a:r>
          </a:p>
          <a:p>
            <a:pPr marL="420624" indent="-384048">
              <a:spcAft>
                <a:spcPts val="0"/>
              </a:spcAft>
              <a:buFont typeface="Wingdings 2"/>
              <a:buChar char=""/>
              <a:defRPr/>
            </a:pPr>
            <a:endParaRPr lang="en-US" b="1" dirty="0"/>
          </a:p>
          <a:p>
            <a:pPr marL="420624" indent="-384048">
              <a:spcAft>
                <a:spcPts val="0"/>
              </a:spcAft>
              <a:buFont typeface="Wingdings 2"/>
              <a:buChar char=""/>
              <a:defRPr/>
            </a:pPr>
            <a:r>
              <a:rPr lang="en-US" sz="2800" b="1" dirty="0"/>
              <a:t>Withdrawal, although uncomfortable, </a:t>
            </a:r>
            <a:r>
              <a:rPr lang="en-US" sz="2800" b="1" dirty="0">
                <a:solidFill>
                  <a:srgbClr val="FF0000"/>
                </a:solidFill>
                <a:highlight>
                  <a:srgbClr val="FFFF00"/>
                </a:highlight>
              </a:rPr>
              <a:t>is not usually life-threatening</a:t>
            </a:r>
            <a:endParaRPr lang="en-US" sz="2800" b="1" dirty="0">
              <a:highlight>
                <a:srgbClr val="FFFF00"/>
              </a:highlight>
            </a:endParaRPr>
          </a:p>
          <a:p>
            <a:pPr marL="420624" indent="-384048">
              <a:spcAft>
                <a:spcPts val="0"/>
              </a:spcAft>
              <a:buFont typeface="Wingdings 2"/>
              <a:buChar char=""/>
              <a:defRPr/>
            </a:pPr>
            <a:endParaRPr lang="en-US" sz="2800" b="1" dirty="0"/>
          </a:p>
          <a:p>
            <a:pPr marL="420624" indent="-384048">
              <a:spcAft>
                <a:spcPts val="0"/>
              </a:spcAft>
              <a:buFont typeface="Wingdings 2"/>
              <a:buChar char=""/>
              <a:defRPr/>
            </a:pPr>
            <a:endParaRPr lang="en-US" dirty="0"/>
          </a:p>
        </p:txBody>
      </p:sp>
    </p:spTree>
    <p:extLst>
      <p:ext uri="{BB962C8B-B14F-4D97-AF65-F5344CB8AC3E}">
        <p14:creationId xmlns:p14="http://schemas.microsoft.com/office/powerpoint/2010/main" val="2132646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28"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9"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ounded 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603706" y="1541664"/>
            <a:ext cx="5638853" cy="3763934"/>
          </a:xfrm>
          <a:prstGeom prst="rect">
            <a:avLst/>
          </a:prstGeom>
        </p:spPr>
      </p:pic>
      <p:sp>
        <p:nvSpPr>
          <p:cNvPr id="5" name="Title 4"/>
          <p:cNvSpPr>
            <a:spLocks noGrp="1"/>
          </p:cNvSpPr>
          <p:nvPr>
            <p:ph type="title"/>
          </p:nvPr>
        </p:nvSpPr>
        <p:spPr>
          <a:xfrm>
            <a:off x="810001" y="447188"/>
            <a:ext cx="3413084" cy="1559412"/>
          </a:xfrm>
        </p:spPr>
        <p:txBody>
          <a:bodyPr vert="horz" lIns="91440" tIns="45720" rIns="91440" bIns="45720" rtlCol="0" anchor="b">
            <a:normAutofit/>
          </a:bodyPr>
          <a:lstStyle/>
          <a:p>
            <a:r>
              <a:rPr lang="en-US" sz="3200"/>
              <a:t>Withdrawal</a:t>
            </a:r>
          </a:p>
        </p:txBody>
      </p:sp>
      <p:sp>
        <p:nvSpPr>
          <p:cNvPr id="6" name="Content Placeholder 5"/>
          <p:cNvSpPr>
            <a:spLocks noGrp="1"/>
          </p:cNvSpPr>
          <p:nvPr>
            <p:ph sz="half" idx="2"/>
          </p:nvPr>
        </p:nvSpPr>
        <p:spPr>
          <a:xfrm>
            <a:off x="818713" y="2413000"/>
            <a:ext cx="3404372" cy="3632200"/>
          </a:xfrm>
        </p:spPr>
        <p:txBody>
          <a:bodyPr vert="horz" lIns="91440" tIns="45720" rIns="91440" bIns="45720" rtlCol="0" anchor="ctr">
            <a:normAutofit/>
          </a:bodyPr>
          <a:lstStyle/>
          <a:p>
            <a:pPr marL="285750" indent="-285750"/>
            <a:r>
              <a:rPr lang="en-US" sz="1600"/>
              <a:t>Withdrawal symptoms can mimic flu symptoms and include:</a:t>
            </a:r>
          </a:p>
          <a:p>
            <a:pPr marL="742950" lvl="1" indent="-285750"/>
            <a:r>
              <a:rPr lang="en-US"/>
              <a:t>Headache.</a:t>
            </a:r>
          </a:p>
          <a:p>
            <a:pPr marL="742950" lvl="1" indent="-285750"/>
            <a:r>
              <a:rPr lang="en-US"/>
              <a:t>Nausea and vomiting.</a:t>
            </a:r>
          </a:p>
          <a:p>
            <a:pPr marL="742950" lvl="1" indent="-285750"/>
            <a:r>
              <a:rPr lang="en-US"/>
              <a:t>Diarrhea.</a:t>
            </a:r>
          </a:p>
          <a:p>
            <a:pPr marL="742950" lvl="1" indent="-285750"/>
            <a:r>
              <a:rPr lang="en-US"/>
              <a:t>Sweating.</a:t>
            </a:r>
          </a:p>
          <a:p>
            <a:pPr marL="742950" lvl="1" indent="-285750"/>
            <a:r>
              <a:rPr lang="en-US"/>
              <a:t>Fatigue.</a:t>
            </a:r>
          </a:p>
          <a:p>
            <a:pPr marL="742950" lvl="1" indent="-285750"/>
            <a:r>
              <a:rPr lang="en-US"/>
              <a:t>Anxiety.</a:t>
            </a:r>
          </a:p>
          <a:p>
            <a:pPr marL="742950" lvl="1" indent="-285750"/>
            <a:r>
              <a:rPr lang="en-US"/>
              <a:t>Inability to sleep.</a:t>
            </a:r>
          </a:p>
          <a:p>
            <a:pPr marL="285750" indent="-285750"/>
            <a:endParaRPr lang="en-US" sz="1600"/>
          </a:p>
        </p:txBody>
      </p:sp>
    </p:spTree>
    <p:extLst>
      <p:ext uri="{BB962C8B-B14F-4D97-AF65-F5344CB8AC3E}">
        <p14:creationId xmlns:p14="http://schemas.microsoft.com/office/powerpoint/2010/main" val="1164244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89124C13-A6E4-4CA6-AA61-9F619F247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3" name="Freeform 16">
            <a:extLst>
              <a:ext uri="{FF2B5EF4-FFF2-40B4-BE49-F238E27FC236}">
                <a16:creationId xmlns:a16="http://schemas.microsoft.com/office/drawing/2014/main" id="{90814A6D-51DC-4E3F-B3C1-B4B7517F1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0000" y="447188"/>
            <a:ext cx="5070100" cy="1559412"/>
          </a:xfrm>
        </p:spPr>
        <p:txBody>
          <a:bodyPr vert="horz" lIns="91440" tIns="45720" rIns="91440" bIns="45720" rtlCol="0" anchor="b">
            <a:normAutofit/>
          </a:bodyPr>
          <a:lstStyle/>
          <a:p>
            <a:pPr>
              <a:lnSpc>
                <a:spcPct val="90000"/>
              </a:lnSpc>
            </a:pPr>
            <a:r>
              <a:rPr lang="en-US" sz="3400"/>
              <a:t>You have administered intra-nasal naloxone… Now what?</a:t>
            </a:r>
          </a:p>
        </p:txBody>
      </p:sp>
      <p:sp>
        <p:nvSpPr>
          <p:cNvPr id="3" name="Content Placeholder 2"/>
          <p:cNvSpPr>
            <a:spLocks noGrp="1"/>
          </p:cNvSpPr>
          <p:nvPr>
            <p:ph sz="half" idx="1"/>
          </p:nvPr>
        </p:nvSpPr>
        <p:spPr>
          <a:xfrm>
            <a:off x="818712" y="2413000"/>
            <a:ext cx="5055923" cy="3632200"/>
          </a:xfrm>
        </p:spPr>
        <p:txBody>
          <a:bodyPr vert="horz" lIns="91440" tIns="45720" rIns="91440" bIns="45720" rtlCol="0" anchor="ctr">
            <a:normAutofit/>
          </a:bodyPr>
          <a:lstStyle/>
          <a:p>
            <a:r>
              <a:rPr lang="en-US" dirty="0"/>
              <a:t>MEASURE AND DOCUMENT SIGNS AND SYMPTOMS, BREATHING AND LEVEL OF CONSCIOUSNESS EVERY FIVE MINUTES UNTIL ALS ARRIVES</a:t>
            </a:r>
          </a:p>
          <a:p>
            <a:r>
              <a:rPr lang="en-US" dirty="0"/>
              <a:t>Request a Supervisor for Narcan use documentation. </a:t>
            </a:r>
          </a:p>
          <a:p>
            <a:r>
              <a:rPr lang="en-US" dirty="0"/>
              <a:t>If intra-nasal naloxone is effective additional doses can be given, if mental status decreases again.</a:t>
            </a:r>
          </a:p>
          <a:p>
            <a:r>
              <a:rPr lang="en-US" dirty="0"/>
              <a:t>Paramedic may be able to restock depend on agreements with EMS.</a:t>
            </a:r>
          </a:p>
          <a:p>
            <a:pPr marL="0" indent="0">
              <a:buNone/>
            </a:pPr>
            <a:endParaRPr lang="en-US" dirty="0"/>
          </a:p>
        </p:txBody>
      </p:sp>
      <p:pic>
        <p:nvPicPr>
          <p:cNvPr id="8" name="Content Placeholder 7">
            <a:extLst>
              <a:ext uri="{FF2B5EF4-FFF2-40B4-BE49-F238E27FC236}">
                <a16:creationId xmlns:a16="http://schemas.microsoft.com/office/drawing/2014/main" id="{775EEA7B-637A-6247-93F6-E1AC1A84AF2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65859" y="299965"/>
            <a:ext cx="5689125" cy="6455165"/>
          </a:xfrm>
        </p:spPr>
      </p:pic>
    </p:spTree>
    <p:extLst>
      <p:ext uri="{BB962C8B-B14F-4D97-AF65-F5344CB8AC3E}">
        <p14:creationId xmlns:p14="http://schemas.microsoft.com/office/powerpoint/2010/main" val="2052067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177C36-DCED-482A-9905-1F21DB20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B5BF01B0-4B27-41E8-8DF2-B7B93F442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0" y="4948368"/>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p14="http://schemas.microsoft.com/office/powerpoint/2010/main" xmlns:dgm="http://schemas.openxmlformats.org/drawingml/2006/diagram"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5430663"/>
            <a:ext cx="10571998" cy="970450"/>
          </a:xfrm>
        </p:spPr>
        <p:txBody>
          <a:bodyPr>
            <a:normAutofit/>
          </a:bodyPr>
          <a:lstStyle/>
          <a:p>
            <a:r>
              <a:rPr lang="en-US" dirty="0"/>
              <a:t>Conclusion</a:t>
            </a:r>
          </a:p>
        </p:txBody>
      </p:sp>
      <p:graphicFrame>
        <p:nvGraphicFramePr>
          <p:cNvPr id="5" name="Content Placeholder 2">
            <a:extLst>
              <a:ext uri="{FF2B5EF4-FFF2-40B4-BE49-F238E27FC236}">
                <a16:creationId xmlns:a16="http://schemas.microsoft.com/office/drawing/2014/main" id="{14D390A5-B939-4711-A4CA-0B2A8790C109}"/>
              </a:ext>
            </a:extLst>
          </p:cNvPr>
          <p:cNvGraphicFramePr>
            <a:graphicFrameLocks noGrp="1"/>
          </p:cNvGraphicFramePr>
          <p:nvPr>
            <p:ph idx="1"/>
            <p:extLst>
              <p:ext uri="{D42A27DB-BD31-4B8C-83A1-F6EECF244321}">
                <p14:modId xmlns:p14="http://schemas.microsoft.com/office/powerpoint/2010/main" val="1578254192"/>
              </p:ext>
            </p:extLst>
          </p:nvPr>
        </p:nvGraphicFramePr>
        <p:xfrm>
          <a:off x="643467" y="643468"/>
          <a:ext cx="10905066" cy="3966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5118302"/>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517D3E87-9FE5-F044-8B22-4FEFE62EC2B3}"/>
              </a:ext>
            </a:extLst>
          </p:cNvPr>
          <p:cNvSpPr>
            <a:spLocks noGrp="1"/>
          </p:cNvSpPr>
          <p:nvPr>
            <p:ph type="title"/>
          </p:nvPr>
        </p:nvSpPr>
        <p:spPr/>
        <p:txBody>
          <a:bodyPr/>
          <a:lstStyle/>
          <a:p>
            <a:r>
              <a:rPr lang="en-US" altLang="en-US" dirty="0"/>
              <a:t>Storage/Exchange</a:t>
            </a:r>
          </a:p>
        </p:txBody>
      </p:sp>
      <p:sp>
        <p:nvSpPr>
          <p:cNvPr id="3" name="Content Placeholder 2">
            <a:extLst>
              <a:ext uri="{FF2B5EF4-FFF2-40B4-BE49-F238E27FC236}">
                <a16:creationId xmlns:a16="http://schemas.microsoft.com/office/drawing/2014/main" id="{D3183D2E-D17D-1D4C-A21B-4B98D71A9993}"/>
              </a:ext>
            </a:extLst>
          </p:cNvPr>
          <p:cNvSpPr>
            <a:spLocks noGrp="1"/>
          </p:cNvSpPr>
          <p:nvPr>
            <p:ph idx="1"/>
          </p:nvPr>
        </p:nvSpPr>
        <p:spPr>
          <a:xfrm>
            <a:off x="818712" y="2222288"/>
            <a:ext cx="10554574" cy="4450656"/>
          </a:xfrm>
        </p:spPr>
        <p:txBody>
          <a:bodyPr>
            <a:normAutofit/>
          </a:bodyPr>
          <a:lstStyle/>
          <a:p>
            <a:pPr marL="420624" indent="-384048">
              <a:spcAft>
                <a:spcPts val="0"/>
              </a:spcAft>
              <a:buFont typeface="Wingdings 2"/>
              <a:buChar char=""/>
              <a:defRPr/>
            </a:pPr>
            <a:r>
              <a:rPr lang="en-US" b="1" dirty="0"/>
              <a:t>Narcan should be kept out of direct light and at room temperature (</a:t>
            </a:r>
            <a:r>
              <a:rPr lang="en-US" b="1" dirty="0">
                <a:solidFill>
                  <a:srgbClr val="00B050"/>
                </a:solidFill>
              </a:rPr>
              <a:t>between 68 and 77 degrees Fahrenheit</a:t>
            </a:r>
            <a:r>
              <a:rPr lang="en-US" b="1" dirty="0"/>
              <a:t>)</a:t>
            </a:r>
          </a:p>
          <a:p>
            <a:pPr marL="420624" indent="-384048">
              <a:spcAft>
                <a:spcPts val="0"/>
              </a:spcAft>
              <a:buFont typeface="Wingdings 2"/>
              <a:buChar char=""/>
              <a:defRPr/>
            </a:pPr>
            <a:r>
              <a:rPr lang="en-US" b="1" dirty="0"/>
              <a:t>Each department is buying their own supply of </a:t>
            </a:r>
            <a:r>
              <a:rPr lang="en-US" b="1" dirty="0" err="1"/>
              <a:t>Narcan</a:t>
            </a:r>
            <a:endParaRPr lang="en-US" b="1" dirty="0"/>
          </a:p>
          <a:p>
            <a:pPr marL="420624" indent="-384048">
              <a:spcAft>
                <a:spcPts val="0"/>
              </a:spcAft>
              <a:buFont typeface="Wingdings 2"/>
              <a:buChar char=""/>
              <a:defRPr/>
            </a:pPr>
            <a:r>
              <a:rPr lang="en-US" b="1" dirty="0">
                <a:solidFill>
                  <a:srgbClr val="FFFF00"/>
                </a:solidFill>
              </a:rPr>
              <a:t>Each officer responsible to maintain assigned kit</a:t>
            </a:r>
          </a:p>
          <a:p>
            <a:pPr marL="420624" indent="-384048">
              <a:spcAft>
                <a:spcPts val="0"/>
              </a:spcAft>
              <a:buFont typeface="Wingdings 2"/>
              <a:buChar char=""/>
              <a:defRPr/>
            </a:pPr>
            <a:r>
              <a:rPr lang="en-US" b="1" dirty="0"/>
              <a:t>LEOs/LE</a:t>
            </a:r>
            <a:r>
              <a:rPr lang="en-US" b="1" dirty="0">
                <a:solidFill>
                  <a:srgbClr val="FF0000"/>
                </a:solidFill>
              </a:rPr>
              <a:t> </a:t>
            </a:r>
            <a:r>
              <a:rPr lang="en-US" b="1" dirty="0"/>
              <a:t>agencies</a:t>
            </a:r>
            <a:r>
              <a:rPr lang="en-US" b="1" dirty="0">
                <a:solidFill>
                  <a:srgbClr val="FF0000"/>
                </a:solidFill>
              </a:rPr>
              <a:t> </a:t>
            </a:r>
            <a:r>
              <a:rPr lang="en-US" b="1" dirty="0"/>
              <a:t>may</a:t>
            </a:r>
            <a:r>
              <a:rPr lang="en-US" b="1" dirty="0">
                <a:solidFill>
                  <a:srgbClr val="FF0000"/>
                </a:solidFill>
              </a:rPr>
              <a:t> </a:t>
            </a:r>
            <a:r>
              <a:rPr lang="en-US" b="1" dirty="0"/>
              <a:t>obtain Narcan resupply from local fire department/EMS if agreement exists </a:t>
            </a:r>
          </a:p>
          <a:p>
            <a:pPr marL="722376" lvl="1" indent="-274320">
              <a:spcAft>
                <a:spcPts val="0"/>
              </a:spcAft>
              <a:buFont typeface="Wingdings 2"/>
              <a:buChar char=""/>
              <a:defRPr/>
            </a:pPr>
            <a:r>
              <a:rPr lang="en-US" b="1" dirty="0"/>
              <a:t>Per ORC 2529.61, law enforcement agency must obtain terminal distributor of dangerous drugs license for peace officer to obtain and use </a:t>
            </a:r>
            <a:r>
              <a:rPr lang="en-US" b="1" dirty="0" err="1"/>
              <a:t>Narcan</a:t>
            </a:r>
            <a:endParaRPr lang="en-US" b="1" dirty="0"/>
          </a:p>
          <a:p>
            <a:pPr marL="420624" indent="-384048">
              <a:spcAft>
                <a:spcPts val="0"/>
              </a:spcAft>
              <a:buFont typeface="Wingdings 2"/>
              <a:buChar char=""/>
              <a:defRPr/>
            </a:pPr>
            <a:r>
              <a:rPr lang="en-US" b="1" dirty="0"/>
              <a:t>Shelf life (how long sealed vials are good to use) of Narcan is approximately </a:t>
            </a:r>
            <a:r>
              <a:rPr lang="en-US" b="1" dirty="0">
                <a:solidFill>
                  <a:srgbClr val="92D050"/>
                </a:solidFill>
              </a:rPr>
              <a:t>two years</a:t>
            </a:r>
          </a:p>
          <a:p>
            <a:pPr marL="420624" indent="-384048">
              <a:spcAft>
                <a:spcPts val="0"/>
              </a:spcAft>
              <a:buFont typeface="Wingdings 2"/>
              <a:buChar char=""/>
              <a:defRPr/>
            </a:pPr>
            <a:r>
              <a:rPr lang="en-US" b="1" dirty="0"/>
              <a:t>Law enforcement agencies in San Mateo without ability to order Narcan can contact EMS Medical Director for required documentation. Currently that is Gregory H. Gilbert, MD</a:t>
            </a:r>
          </a:p>
          <a:p>
            <a:pPr marL="820674" lvl="1" indent="-384048">
              <a:spcAft>
                <a:spcPts val="0"/>
              </a:spcAft>
              <a:buFont typeface="Wingdings 2"/>
              <a:buChar char=""/>
              <a:defRPr/>
            </a:pPr>
            <a:r>
              <a:rPr lang="en-US" b="1" dirty="0">
                <a:hlinkClick r:id="rId3"/>
              </a:rPr>
              <a:t>ghgilbert@stanford.edu</a:t>
            </a:r>
            <a:endParaRPr lang="en-US" b="1" dirty="0"/>
          </a:p>
          <a:p>
            <a:pPr marL="1220724" lvl="2" indent="-384048">
              <a:spcAft>
                <a:spcPts val="0"/>
              </a:spcAft>
              <a:buFont typeface="Wingdings 2"/>
              <a:buChar char=""/>
              <a:defRPr/>
            </a:pPr>
            <a:r>
              <a:rPr lang="en-US" b="1" dirty="0"/>
              <a:t>Keep sending him emails, he will respond, he promises</a:t>
            </a:r>
          </a:p>
        </p:txBody>
      </p:sp>
    </p:spTree>
    <p:extLst>
      <p:ext uri="{BB962C8B-B14F-4D97-AF65-F5344CB8AC3E}">
        <p14:creationId xmlns:p14="http://schemas.microsoft.com/office/powerpoint/2010/main" val="3902502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A1EAA2D-DFE3-C840-874B-B369B984944C}"/>
              </a:ext>
            </a:extLst>
          </p:cNvPr>
          <p:cNvSpPr>
            <a:spLocks noGrp="1"/>
          </p:cNvSpPr>
          <p:nvPr>
            <p:ph type="title"/>
          </p:nvPr>
        </p:nvSpPr>
        <p:spPr>
          <a:xfrm>
            <a:off x="810000" y="447188"/>
            <a:ext cx="10571998" cy="970450"/>
          </a:xfrm>
        </p:spPr>
        <p:txBody>
          <a:bodyPr>
            <a:normAutofit/>
          </a:bodyPr>
          <a:lstStyle/>
          <a:p>
            <a:r>
              <a:rPr lang="en-US" altLang="en-US" b="1"/>
              <a:t>Summary</a:t>
            </a:r>
          </a:p>
        </p:txBody>
      </p:sp>
      <p:graphicFrame>
        <p:nvGraphicFramePr>
          <p:cNvPr id="43012" name="Content Placeholder 2">
            <a:extLst>
              <a:ext uri="{FF2B5EF4-FFF2-40B4-BE49-F238E27FC236}">
                <a16:creationId xmlns:a16="http://schemas.microsoft.com/office/drawing/2014/main" id="{3DC351B2-A647-407E-AFCF-D75DEBEE150D}"/>
              </a:ext>
            </a:extLst>
          </p:cNvPr>
          <p:cNvGraphicFramePr>
            <a:graphicFrameLocks noGrp="1"/>
          </p:cNvGraphicFramePr>
          <p:nvPr>
            <p:ph idx="1"/>
            <p:extLst>
              <p:ext uri="{D42A27DB-BD31-4B8C-83A1-F6EECF244321}">
                <p14:modId xmlns:p14="http://schemas.microsoft.com/office/powerpoint/2010/main" val="3878357998"/>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2287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5A9F3B8-A5AA-CE4A-A1BF-6F690C2644C2}"/>
              </a:ext>
            </a:extLst>
          </p:cNvPr>
          <p:cNvSpPr>
            <a:spLocks noGrp="1"/>
          </p:cNvSpPr>
          <p:nvPr>
            <p:ph type="title"/>
          </p:nvPr>
        </p:nvSpPr>
        <p:spPr/>
        <p:txBody>
          <a:bodyPr/>
          <a:lstStyle/>
          <a:p>
            <a:r>
              <a:rPr lang="en-US" altLang="en-US" b="1"/>
              <a:t>Things to know about Narcan</a:t>
            </a:r>
          </a:p>
        </p:txBody>
      </p:sp>
      <p:sp>
        <p:nvSpPr>
          <p:cNvPr id="13315" name="Content Placeholder 2">
            <a:extLst>
              <a:ext uri="{FF2B5EF4-FFF2-40B4-BE49-F238E27FC236}">
                <a16:creationId xmlns:a16="http://schemas.microsoft.com/office/drawing/2014/main" id="{8B85BF9A-3D8A-0345-B7EC-6CD816250931}"/>
              </a:ext>
            </a:extLst>
          </p:cNvPr>
          <p:cNvSpPr>
            <a:spLocks noGrp="1"/>
          </p:cNvSpPr>
          <p:nvPr>
            <p:ph idx="1"/>
          </p:nvPr>
        </p:nvSpPr>
        <p:spPr/>
        <p:txBody>
          <a:bodyPr>
            <a:normAutofit lnSpcReduction="10000"/>
          </a:bodyPr>
          <a:lstStyle/>
          <a:p>
            <a:r>
              <a:rPr lang="en-US" altLang="en-US" sz="3200" b="1" dirty="0"/>
              <a:t>Strongly recommended that anyone receiving Narcan be transported to the hospital by EMS</a:t>
            </a:r>
          </a:p>
          <a:p>
            <a:pPr lvl="1"/>
            <a:r>
              <a:rPr lang="en-US" altLang="en-US" sz="2800" b="1" dirty="0"/>
              <a:t>With some long-lasting opioids, Narcan may wear off before the opioids, causing the person to lose consciousness again</a:t>
            </a:r>
          </a:p>
          <a:p>
            <a:r>
              <a:rPr lang="en-US" altLang="en-US" sz="3000" b="1" dirty="0"/>
              <a:t>Highly recommended to use officer judgement to restrain individual</a:t>
            </a:r>
          </a:p>
          <a:p>
            <a:pPr marL="0" indent="0">
              <a:buNone/>
            </a:pPr>
            <a:endParaRPr lang="en-US" altLang="en-US" b="1" dirty="0"/>
          </a:p>
          <a:p>
            <a:endParaRPr lang="en-US" altLang="en-US" dirty="0"/>
          </a:p>
        </p:txBody>
      </p:sp>
    </p:spTree>
    <p:extLst>
      <p:ext uri="{BB962C8B-B14F-4D97-AF65-F5344CB8AC3E}">
        <p14:creationId xmlns:p14="http://schemas.microsoft.com/office/powerpoint/2010/main" val="703201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37"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14" name="Content Placeholder 13"/>
          <p:cNvPicPr>
            <a:picLocks noGrp="1" noChangeAspect="1"/>
          </p:cNvPicPr>
          <p:nvPr>
            <p:ph sz="half" idx="2"/>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8555" r="11686" b="1"/>
          <a:stretch/>
        </p:blipFill>
        <p:spPr>
          <a:xfrm>
            <a:off x="6108700" y="-1"/>
            <a:ext cx="6094450" cy="6858001"/>
          </a:xfrm>
          <a:prstGeom prst="rect">
            <a:avLst/>
          </a:prstGeom>
        </p:spPr>
      </p:pic>
      <p:sp>
        <p:nvSpPr>
          <p:cNvPr id="39" name="Freeform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0000" y="447188"/>
            <a:ext cx="5070100" cy="1559412"/>
          </a:xfrm>
        </p:spPr>
        <p:txBody>
          <a:bodyPr vert="horz" lIns="91440" tIns="45720" rIns="91440" bIns="45720" rtlCol="0" anchor="b">
            <a:normAutofit fontScale="90000"/>
          </a:bodyPr>
          <a:lstStyle/>
          <a:p>
            <a:r>
              <a:rPr lang="en-US" dirty="0"/>
              <a:t>Signs &amp; Symptoms that heighten concern</a:t>
            </a:r>
          </a:p>
        </p:txBody>
      </p:sp>
      <p:sp>
        <p:nvSpPr>
          <p:cNvPr id="11" name="Content Placeholder 10"/>
          <p:cNvSpPr>
            <a:spLocks noGrp="1"/>
          </p:cNvSpPr>
          <p:nvPr>
            <p:ph sz="half" idx="1"/>
          </p:nvPr>
        </p:nvSpPr>
        <p:spPr>
          <a:xfrm>
            <a:off x="818712" y="2413000"/>
            <a:ext cx="5055923" cy="3632200"/>
          </a:xfrm>
        </p:spPr>
        <p:txBody>
          <a:bodyPr vert="horz" lIns="91440" tIns="45720" rIns="91440" bIns="45720" rtlCol="0" anchor="ctr">
            <a:normAutofit/>
          </a:bodyPr>
          <a:lstStyle/>
          <a:p>
            <a:r>
              <a:rPr lang="en-US" dirty="0"/>
              <a:t>Noticeable elation/euphoria.</a:t>
            </a:r>
          </a:p>
          <a:p>
            <a:r>
              <a:rPr lang="en-US" dirty="0"/>
              <a:t>Marked sedation/drowsiness.</a:t>
            </a:r>
          </a:p>
          <a:p>
            <a:r>
              <a:rPr lang="en-US" dirty="0"/>
              <a:t>Confusion.</a:t>
            </a:r>
          </a:p>
          <a:p>
            <a:r>
              <a:rPr lang="en-US" dirty="0"/>
              <a:t>Intermittent nodding off, or loss of consciousness.</a:t>
            </a:r>
          </a:p>
          <a:p>
            <a:r>
              <a:rPr lang="en-US" dirty="0"/>
              <a:t>If sufficiently severe, hypertension and pupillary dilation may be present because of CNS hypoxia</a:t>
            </a:r>
          </a:p>
          <a:p>
            <a:r>
              <a:rPr lang="en-US" dirty="0"/>
              <a:t>Constipation.</a:t>
            </a:r>
          </a:p>
        </p:txBody>
      </p:sp>
    </p:spTree>
    <p:extLst>
      <p:ext uri="{BB962C8B-B14F-4D97-AF65-F5344CB8AC3E}">
        <p14:creationId xmlns:p14="http://schemas.microsoft.com/office/powerpoint/2010/main" val="437956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5459C33-4E06-4E03-BD09-95ACC1487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23">
            <a:extLst>
              <a:ext uri="{FF2B5EF4-FFF2-40B4-BE49-F238E27FC236}">
                <a16:creationId xmlns:a16="http://schemas.microsoft.com/office/drawing/2014/main" id="{751CF17F-79C3-4AD2-96AB-87C96AA25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944" cy="6858000"/>
          </a:xfrm>
          <a:custGeom>
            <a:avLst/>
            <a:gdLst>
              <a:gd name="connsiteX0" fmla="*/ 0 w 7552944"/>
              <a:gd name="connsiteY0" fmla="*/ 0 h 6858000"/>
              <a:gd name="connsiteX1" fmla="*/ 1067477 w 7552944"/>
              <a:gd name="connsiteY1" fmla="*/ 0 h 6858000"/>
              <a:gd name="connsiteX2" fmla="*/ 2201779 w 7552944"/>
              <a:gd name="connsiteY2" fmla="*/ 0 h 6858000"/>
              <a:gd name="connsiteX3" fmla="*/ 7552944 w 7552944"/>
              <a:gd name="connsiteY3" fmla="*/ 0 h 6858000"/>
              <a:gd name="connsiteX4" fmla="*/ 7552944 w 7552944"/>
              <a:gd name="connsiteY4" fmla="*/ 1900238 h 6858000"/>
              <a:gd name="connsiteX5" fmla="*/ 7182528 w 7552944"/>
              <a:gd name="connsiteY5" fmla="*/ 2178050 h 6858000"/>
              <a:gd name="connsiteX6" fmla="*/ 7178294 w 7552944"/>
              <a:gd name="connsiteY6" fmla="*/ 2184400 h 6858000"/>
              <a:gd name="connsiteX7" fmla="*/ 7171944 w 7552944"/>
              <a:gd name="connsiteY7" fmla="*/ 2193925 h 6858000"/>
              <a:gd name="connsiteX8" fmla="*/ 7165594 w 7552944"/>
              <a:gd name="connsiteY8" fmla="*/ 2201863 h 6858000"/>
              <a:gd name="connsiteX9" fmla="*/ 7165594 w 7552944"/>
              <a:gd name="connsiteY9" fmla="*/ 2211388 h 6858000"/>
              <a:gd name="connsiteX10" fmla="*/ 7165594 w 7552944"/>
              <a:gd name="connsiteY10" fmla="*/ 2220913 h 6858000"/>
              <a:gd name="connsiteX11" fmla="*/ 7171944 w 7552944"/>
              <a:gd name="connsiteY11" fmla="*/ 2228850 h 6858000"/>
              <a:gd name="connsiteX12" fmla="*/ 7178294 w 7552944"/>
              <a:gd name="connsiteY12" fmla="*/ 2238375 h 6858000"/>
              <a:gd name="connsiteX13" fmla="*/ 7182528 w 7552944"/>
              <a:gd name="connsiteY13" fmla="*/ 2244725 h 6858000"/>
              <a:gd name="connsiteX14" fmla="*/ 7552944 w 7552944"/>
              <a:gd name="connsiteY14" fmla="*/ 2522538 h 6858000"/>
              <a:gd name="connsiteX15" fmla="*/ 7552944 w 7552944"/>
              <a:gd name="connsiteY15" fmla="*/ 6858000 h 6858000"/>
              <a:gd name="connsiteX16" fmla="*/ 2201779 w 7552944"/>
              <a:gd name="connsiteY16" fmla="*/ 6858000 h 6858000"/>
              <a:gd name="connsiteX17" fmla="*/ 1067477 w 7552944"/>
              <a:gd name="connsiteY17" fmla="*/ 6858000 h 6858000"/>
              <a:gd name="connsiteX18" fmla="*/ 0 w 7552944"/>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52944" h="6858000">
                <a:moveTo>
                  <a:pt x="0" y="0"/>
                </a:moveTo>
                <a:lnTo>
                  <a:pt x="1067477" y="0"/>
                </a:lnTo>
                <a:lnTo>
                  <a:pt x="2201779" y="0"/>
                </a:lnTo>
                <a:lnTo>
                  <a:pt x="7552944" y="0"/>
                </a:lnTo>
                <a:lnTo>
                  <a:pt x="7552944" y="1900238"/>
                </a:lnTo>
                <a:lnTo>
                  <a:pt x="7182528" y="2178050"/>
                </a:lnTo>
                <a:lnTo>
                  <a:pt x="7178294" y="2184400"/>
                </a:lnTo>
                <a:lnTo>
                  <a:pt x="7171944" y="2193925"/>
                </a:lnTo>
                <a:lnTo>
                  <a:pt x="7165594" y="2201863"/>
                </a:lnTo>
                <a:lnTo>
                  <a:pt x="7165594" y="2211388"/>
                </a:lnTo>
                <a:lnTo>
                  <a:pt x="7165594" y="2220913"/>
                </a:lnTo>
                <a:lnTo>
                  <a:pt x="7171944" y="2228850"/>
                </a:lnTo>
                <a:lnTo>
                  <a:pt x="7178294" y="2238375"/>
                </a:lnTo>
                <a:lnTo>
                  <a:pt x="7182528" y="2244725"/>
                </a:lnTo>
                <a:lnTo>
                  <a:pt x="7552944" y="2522538"/>
                </a:lnTo>
                <a:lnTo>
                  <a:pt x="7552944" y="6858000"/>
                </a:lnTo>
                <a:lnTo>
                  <a:pt x="2201779" y="6858000"/>
                </a:lnTo>
                <a:lnTo>
                  <a:pt x="1067477"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le 1">
            <a:extLst>
              <a:ext uri="{FF2B5EF4-FFF2-40B4-BE49-F238E27FC236}">
                <a16:creationId xmlns:a16="http://schemas.microsoft.com/office/drawing/2014/main" id="{5DDAEB06-420E-2643-AA75-43B1B0A0066B}"/>
              </a:ext>
            </a:extLst>
          </p:cNvPr>
          <p:cNvSpPr>
            <a:spLocks noGrp="1"/>
          </p:cNvSpPr>
          <p:nvPr>
            <p:ph type="title"/>
          </p:nvPr>
        </p:nvSpPr>
        <p:spPr>
          <a:xfrm>
            <a:off x="810000" y="447188"/>
            <a:ext cx="6097955" cy="1559412"/>
          </a:xfrm>
        </p:spPr>
        <p:txBody>
          <a:bodyPr>
            <a:normAutofit/>
          </a:bodyPr>
          <a:lstStyle/>
          <a:p>
            <a:r>
              <a:rPr lang="en-US" altLang="en-US" b="1" dirty="0"/>
              <a:t>Signs of </a:t>
            </a:r>
            <a:r>
              <a:rPr lang="en-US" altLang="en-US" dirty="0"/>
              <a:t>Serious </a:t>
            </a:r>
            <a:r>
              <a:rPr lang="en-US" altLang="en-US" b="1" dirty="0"/>
              <a:t>Opioid Overdose</a:t>
            </a:r>
          </a:p>
        </p:txBody>
      </p:sp>
      <p:sp>
        <p:nvSpPr>
          <p:cNvPr id="3" name="Content Placeholder 2">
            <a:extLst>
              <a:ext uri="{FF2B5EF4-FFF2-40B4-BE49-F238E27FC236}">
                <a16:creationId xmlns:a16="http://schemas.microsoft.com/office/drawing/2014/main" id="{8F9FE684-1DE8-7D44-893A-294D3BDF2C48}"/>
              </a:ext>
            </a:extLst>
          </p:cNvPr>
          <p:cNvSpPr>
            <a:spLocks noGrp="1"/>
          </p:cNvSpPr>
          <p:nvPr>
            <p:ph idx="1"/>
          </p:nvPr>
        </p:nvSpPr>
        <p:spPr>
          <a:xfrm>
            <a:off x="818712" y="2413000"/>
            <a:ext cx="6075179" cy="3632200"/>
          </a:xfrm>
        </p:spPr>
        <p:txBody>
          <a:bodyPr>
            <a:normAutofit/>
          </a:bodyPr>
          <a:lstStyle/>
          <a:p>
            <a:pPr marL="420624" indent="-384048">
              <a:spcAft>
                <a:spcPts val="0"/>
              </a:spcAft>
              <a:buFont typeface="Wingdings 2"/>
              <a:buChar char=""/>
              <a:defRPr/>
            </a:pPr>
            <a:r>
              <a:rPr lang="en-US" b="1"/>
              <a:t>Breathing slow and shallow </a:t>
            </a:r>
            <a:r>
              <a:rPr lang="en-US" b="1" dirty="0"/>
              <a:t>(less than 10 breaths per minute which equals 1 breath every 6 seconds) </a:t>
            </a:r>
            <a:r>
              <a:rPr lang="en-US" b="1"/>
              <a:t>or has stopped</a:t>
            </a:r>
          </a:p>
          <a:p>
            <a:pPr marL="420624" indent="-384048">
              <a:spcAft>
                <a:spcPts val="0"/>
              </a:spcAft>
              <a:buFont typeface="Wingdings 2"/>
              <a:buChar char=""/>
              <a:defRPr/>
            </a:pPr>
            <a:r>
              <a:rPr lang="en-US" b="1"/>
              <a:t>Blue</a:t>
            </a:r>
            <a:r>
              <a:rPr lang="en-US" b="1" dirty="0"/>
              <a:t> or </a:t>
            </a:r>
            <a:r>
              <a:rPr lang="en-US" b="1"/>
              <a:t>grayish</a:t>
            </a:r>
            <a:r>
              <a:rPr lang="en-US" b="1" dirty="0"/>
              <a:t> lips and fingernails </a:t>
            </a:r>
          </a:p>
          <a:p>
            <a:pPr marL="420624" indent="-384048">
              <a:spcAft>
                <a:spcPts val="0"/>
              </a:spcAft>
              <a:buFont typeface="Wingdings 2"/>
              <a:buChar char=""/>
              <a:defRPr/>
            </a:pPr>
            <a:r>
              <a:rPr lang="en-US" b="1" dirty="0"/>
              <a:t>Skin may turn </a:t>
            </a:r>
            <a:r>
              <a:rPr lang="en-US" b="1"/>
              <a:t>gray, blue</a:t>
            </a:r>
          </a:p>
          <a:p>
            <a:pPr marL="420624" indent="-384048">
              <a:spcAft>
                <a:spcPts val="0"/>
              </a:spcAft>
              <a:buFont typeface="Wingdings 2"/>
              <a:buChar char=""/>
              <a:defRPr/>
            </a:pPr>
            <a:r>
              <a:rPr lang="en-US" b="1" dirty="0"/>
              <a:t>An overall </a:t>
            </a:r>
            <a:r>
              <a:rPr lang="en-US" b="1"/>
              <a:t>blue</a:t>
            </a:r>
            <a:r>
              <a:rPr lang="en-US" b="1" dirty="0"/>
              <a:t> or </a:t>
            </a:r>
            <a:r>
              <a:rPr lang="en-US" b="1"/>
              <a:t>grayish</a:t>
            </a:r>
            <a:r>
              <a:rPr lang="en-US" b="1" dirty="0"/>
              <a:t> appearance</a:t>
            </a:r>
          </a:p>
          <a:p>
            <a:pPr marL="420624" indent="-384048">
              <a:spcAft>
                <a:spcPts val="0"/>
              </a:spcAft>
              <a:buFont typeface="Wingdings 2"/>
              <a:buChar char=""/>
              <a:defRPr/>
            </a:pPr>
            <a:r>
              <a:rPr lang="en-US" b="1" dirty="0"/>
              <a:t>Pulse (heartbeat) is slow, erratic, or not present </a:t>
            </a:r>
          </a:p>
          <a:p>
            <a:pPr marL="420624" indent="-384048">
              <a:spcAft>
                <a:spcPts val="0"/>
              </a:spcAft>
              <a:buFont typeface="Wingdings 2"/>
              <a:buChar char=""/>
              <a:defRPr/>
            </a:pPr>
            <a:r>
              <a:rPr lang="en-US" b="1"/>
              <a:t>Constricted Pupils</a:t>
            </a:r>
          </a:p>
        </p:txBody>
      </p:sp>
      <p:sp>
        <p:nvSpPr>
          <p:cNvPr id="77" name="Rounded Rectangle 17">
            <a:extLst>
              <a:ext uri="{FF2B5EF4-FFF2-40B4-BE49-F238E27FC236}">
                <a16:creationId xmlns:a16="http://schemas.microsoft.com/office/drawing/2014/main" id="{B4B56002-982D-4815-8A4D-BB46FCF41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746" y="958640"/>
            <a:ext cx="335479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descr="Warning">
            <a:extLst>
              <a:ext uri="{FF2B5EF4-FFF2-40B4-BE49-F238E27FC236}">
                <a16:creationId xmlns:a16="http://schemas.microsoft.com/office/drawing/2014/main" id="{A458399A-92BB-492E-A600-2894832D99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07487" y="2056096"/>
            <a:ext cx="2735071" cy="2735071"/>
          </a:xfrm>
          <a:prstGeom prst="rect">
            <a:avLst/>
          </a:prstGeom>
        </p:spPr>
      </p:pic>
    </p:spTree>
    <p:extLst>
      <p:ext uri="{BB962C8B-B14F-4D97-AF65-F5344CB8AC3E}">
        <p14:creationId xmlns:p14="http://schemas.microsoft.com/office/powerpoint/2010/main" val="979194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Freeform 6">
            <a:extLst>
              <a:ext uri="{FF2B5EF4-FFF2-40B4-BE49-F238E27FC236}">
                <a16:creationId xmlns:a16="http://schemas.microsoft.com/office/drawing/2014/main" id="{1E394298-52CF-429D-AF3A-0D285AD66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76" name="Rectangle 75">
            <a:extLst>
              <a:ext uri="{FF2B5EF4-FFF2-40B4-BE49-F238E27FC236}">
                <a16:creationId xmlns:a16="http://schemas.microsoft.com/office/drawing/2014/main" id="{2BDEF1B6-CABC-4FE5-BBB0-98BACFAB07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9" name="Content Placeholder 11" descr="http://methadonetreatmentclinics.net/wp-content/uploads/2011/09/Methadone-Overdose.jpg">
            <a:extLst>
              <a:ext uri="{FF2B5EF4-FFF2-40B4-BE49-F238E27FC236}">
                <a16:creationId xmlns:a16="http://schemas.microsoft.com/office/drawing/2014/main" id="{89CA67C3-986A-F94D-954A-CAB4B87880FC}"/>
              </a:ext>
            </a:extLst>
          </p:cNvPr>
          <p:cNvPicPr>
            <a:picLocks noGrp="1"/>
          </p:cNvPicPr>
          <p:nvPr>
            <p:ph sz="quarter" idx="4"/>
          </p:nvPr>
        </p:nvPicPr>
        <p:blipFill rotWithShape="1">
          <a:blip r:embed="rId2">
            <a:extLst>
              <a:ext uri="{28A0092B-C50C-407E-A947-70E740481C1C}">
                <a14:useLocalDpi xmlns:a14="http://schemas.microsoft.com/office/drawing/2010/main" val="0"/>
              </a:ext>
            </a:extLst>
          </a:blip>
          <a:srcRect t="22682" r="1" b="27470"/>
          <a:stretch/>
        </p:blipFill>
        <p:spPr>
          <a:xfrm>
            <a:off x="5985393" y="-1"/>
            <a:ext cx="6206607" cy="4125251"/>
          </a:xfrm>
          <a:prstGeom prst="rect">
            <a:avLst/>
          </a:prstGeom>
        </p:spPr>
      </p:pic>
      <p:sp useBgFill="1">
        <p:nvSpPr>
          <p:cNvPr id="78" name="Freeform 9">
            <a:extLst>
              <a:ext uri="{FF2B5EF4-FFF2-40B4-BE49-F238E27FC236}">
                <a16:creationId xmlns:a16="http://schemas.microsoft.com/office/drawing/2014/main" id="{B48BE8E5-C0F4-4C06-9B14-3DD8C0383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C6A07702-7F90-8741-9264-E37A9746C324}"/>
              </a:ext>
            </a:extLst>
          </p:cNvPr>
          <p:cNvSpPr>
            <a:spLocks noGrp="1"/>
          </p:cNvSpPr>
          <p:nvPr>
            <p:ph type="title"/>
          </p:nvPr>
        </p:nvSpPr>
        <p:spPr>
          <a:xfrm>
            <a:off x="810000" y="447188"/>
            <a:ext cx="4930400" cy="1559412"/>
          </a:xfrm>
          <a:effectLst/>
        </p:spPr>
        <p:txBody>
          <a:bodyPr vert="horz" lIns="91440" tIns="45720" rIns="91440" bIns="45720" rtlCol="0" anchor="b">
            <a:normAutofit/>
          </a:bodyPr>
          <a:lstStyle/>
          <a:p>
            <a:pPr>
              <a:defRPr/>
            </a:pPr>
            <a:r>
              <a:rPr lang="en-US">
                <a:solidFill>
                  <a:schemeClr val="tx1"/>
                </a:solidFill>
              </a:rPr>
              <a:t>Constricted Pupil</a:t>
            </a:r>
            <a:br>
              <a:rPr lang="en-US">
                <a:solidFill>
                  <a:schemeClr val="tx1"/>
                </a:solidFill>
              </a:rPr>
            </a:br>
            <a:endParaRPr lang="en-US">
              <a:solidFill>
                <a:schemeClr val="tx1"/>
              </a:solidFill>
            </a:endParaRPr>
          </a:p>
        </p:txBody>
      </p:sp>
      <p:sp>
        <p:nvSpPr>
          <p:cNvPr id="9" name="Text Placeholder 8">
            <a:extLst>
              <a:ext uri="{FF2B5EF4-FFF2-40B4-BE49-F238E27FC236}">
                <a16:creationId xmlns:a16="http://schemas.microsoft.com/office/drawing/2014/main" id="{4E29D361-29B7-6644-901D-354FBAB27D57}"/>
              </a:ext>
            </a:extLst>
          </p:cNvPr>
          <p:cNvSpPr>
            <a:spLocks noGrp="1"/>
          </p:cNvSpPr>
          <p:nvPr>
            <p:ph type="body" idx="1"/>
          </p:nvPr>
        </p:nvSpPr>
        <p:spPr>
          <a:xfrm>
            <a:off x="818712" y="2413000"/>
            <a:ext cx="4921687" cy="3632200"/>
          </a:xfrm>
          <a:effectLst/>
        </p:spPr>
        <p:txBody>
          <a:bodyPr vert="horz" lIns="91440" tIns="45720" rIns="91440" bIns="45720" rtlCol="0" anchor="ctr">
            <a:normAutofit/>
          </a:bodyPr>
          <a:lstStyle/>
          <a:p>
            <a:pPr algn="l">
              <a:buFont typeface="Wingdings 2" charset="2"/>
              <a:buChar char=""/>
              <a:defRPr/>
            </a:pPr>
            <a:r>
              <a:rPr lang="en-US" sz="2800" dirty="0"/>
              <a:t>Look for pupils &lt;3mm</a:t>
            </a:r>
          </a:p>
          <a:p>
            <a:pPr algn="l">
              <a:buFont typeface="Wingdings 2" charset="2"/>
              <a:buChar char=""/>
              <a:defRPr/>
            </a:pPr>
            <a:r>
              <a:rPr lang="en-US" sz="2800" dirty="0"/>
              <a:t>1mm = about the width of the side of a dime</a:t>
            </a:r>
          </a:p>
        </p:txBody>
      </p:sp>
      <p:pic>
        <p:nvPicPr>
          <p:cNvPr id="16388" name="Content Placeholder 6" descr="pupil.jpg">
            <a:extLst>
              <a:ext uri="{FF2B5EF4-FFF2-40B4-BE49-F238E27FC236}">
                <a16:creationId xmlns:a16="http://schemas.microsoft.com/office/drawing/2014/main" id="{0153386F-4DF7-1E41-9173-A06278BA19AA}"/>
              </a:ext>
            </a:extLst>
          </p:cNvPr>
          <p:cNvPicPr>
            <a:picLocks noGrp="1"/>
          </p:cNvPicPr>
          <p:nvPr>
            <p:ph sz="quarter" idx="2"/>
          </p:nvPr>
        </p:nvPicPr>
        <p:blipFill rotWithShape="1">
          <a:blip r:embed="rId3">
            <a:extLst>
              <a:ext uri="{28A0092B-C50C-407E-A947-70E740481C1C}">
                <a14:useLocalDpi xmlns:a14="http://schemas.microsoft.com/office/drawing/2010/main" val="0"/>
              </a:ext>
            </a:extLst>
          </a:blip>
          <a:srcRect t="12584" r="-2" b="16108"/>
          <a:stretch/>
        </p:blipFill>
        <p:spPr>
          <a:xfrm>
            <a:off x="6485467" y="4213075"/>
            <a:ext cx="5706532" cy="2644924"/>
          </a:xfrm>
          <a:prstGeom prst="rect">
            <a:avLst/>
          </a:prstGeom>
        </p:spPr>
      </p:pic>
    </p:spTree>
    <p:extLst>
      <p:ext uri="{BB962C8B-B14F-4D97-AF65-F5344CB8AC3E}">
        <p14:creationId xmlns:p14="http://schemas.microsoft.com/office/powerpoint/2010/main" val="1599406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BDCBBFD-67A3-4E70-956C-7C93C1CE7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23">
            <a:extLst>
              <a:ext uri="{FF2B5EF4-FFF2-40B4-BE49-F238E27FC236}">
                <a16:creationId xmlns:a16="http://schemas.microsoft.com/office/drawing/2014/main" id="{E068C22E-C184-4F0D-BF91-CD285594A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8434" name="Title 1">
            <a:extLst>
              <a:ext uri="{FF2B5EF4-FFF2-40B4-BE49-F238E27FC236}">
                <a16:creationId xmlns:a16="http://schemas.microsoft.com/office/drawing/2014/main" id="{3B569699-814F-0546-AAE4-2534EDDE66DE}"/>
              </a:ext>
            </a:extLst>
          </p:cNvPr>
          <p:cNvSpPr>
            <a:spLocks noGrp="1"/>
          </p:cNvSpPr>
          <p:nvPr>
            <p:ph type="title"/>
          </p:nvPr>
        </p:nvSpPr>
        <p:spPr>
          <a:xfrm>
            <a:off x="556591" y="1741714"/>
            <a:ext cx="3518452" cy="4117749"/>
          </a:xfrm>
        </p:spPr>
        <p:txBody>
          <a:bodyPr anchor="t">
            <a:normAutofit/>
          </a:bodyPr>
          <a:lstStyle/>
          <a:p>
            <a:r>
              <a:rPr lang="en-US" altLang="en-US" b="1"/>
              <a:t>Signs of Opioid Overdose</a:t>
            </a:r>
          </a:p>
        </p:txBody>
      </p:sp>
      <p:graphicFrame>
        <p:nvGraphicFramePr>
          <p:cNvPr id="18436" name="Content Placeholder 2">
            <a:extLst>
              <a:ext uri="{FF2B5EF4-FFF2-40B4-BE49-F238E27FC236}">
                <a16:creationId xmlns:a16="http://schemas.microsoft.com/office/drawing/2014/main" id="{60778EEC-0D34-4F66-8019-B33B1903ADB6}"/>
              </a:ext>
            </a:extLst>
          </p:cNvPr>
          <p:cNvGraphicFramePr>
            <a:graphicFrameLocks noGrp="1"/>
          </p:cNvGraphicFramePr>
          <p:nvPr>
            <p:ph idx="1"/>
            <p:extLst>
              <p:ext uri="{D42A27DB-BD31-4B8C-83A1-F6EECF244321}">
                <p14:modId xmlns:p14="http://schemas.microsoft.com/office/powerpoint/2010/main" val="1265595786"/>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5178666"/>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2171</TotalTime>
  <Words>2603</Words>
  <Application>Microsoft Macintosh PowerPoint</Application>
  <PresentationFormat>Widescreen</PresentationFormat>
  <Paragraphs>281</Paragraphs>
  <Slides>44</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Century Gothic</vt:lpstr>
      <vt:lpstr>Wingdings 2</vt:lpstr>
      <vt:lpstr>Quotable</vt:lpstr>
      <vt:lpstr>Intranasal Narcan for Law Enforcement </vt:lpstr>
      <vt:lpstr>Objectives</vt:lpstr>
      <vt:lpstr>Common Causative Agents</vt:lpstr>
      <vt:lpstr>Things to know about Narcan</vt:lpstr>
      <vt:lpstr>Things to know about Narcan</vt:lpstr>
      <vt:lpstr>Signs &amp; Symptoms that heighten concern</vt:lpstr>
      <vt:lpstr>Signs of Serious Opioid Overdose</vt:lpstr>
      <vt:lpstr>Constricted Pupil </vt:lpstr>
      <vt:lpstr>Signs of Opioid Overdose</vt:lpstr>
      <vt:lpstr>Reasons to suspect opiod overdose</vt:lpstr>
      <vt:lpstr>Paraphernalia commonly found on scene of overdose</vt:lpstr>
      <vt:lpstr>Considerations responding to Overdose</vt:lpstr>
      <vt:lpstr>Personal Safety</vt:lpstr>
      <vt:lpstr>Naloxone</vt:lpstr>
      <vt:lpstr>Naloxone: Action</vt:lpstr>
      <vt:lpstr>Side Effects</vt:lpstr>
      <vt:lpstr>When to Use Naloxone</vt:lpstr>
      <vt:lpstr>Intra-Nasal Naloxone</vt:lpstr>
      <vt:lpstr>NASAL SPRAY</vt:lpstr>
      <vt:lpstr>Pre-Manufactured Kit Click image for video </vt:lpstr>
      <vt:lpstr>How to Prep Intra-nasal Naloxone</vt:lpstr>
      <vt:lpstr>Remove caps from injector</vt:lpstr>
      <vt:lpstr>Remove cap from medication vial</vt:lpstr>
      <vt:lpstr>Get atomizer/MAD</vt:lpstr>
      <vt:lpstr>Attach atomizer/MAD to injector</vt:lpstr>
      <vt:lpstr>Screw medication vial onto injector</vt:lpstr>
      <vt:lpstr>How to Use Intra-nasal Naloxone</vt:lpstr>
      <vt:lpstr>NARCAN FOR POLICE K9</vt:lpstr>
      <vt:lpstr>Patient Management</vt:lpstr>
      <vt:lpstr>What to expect after administering Narcan</vt:lpstr>
      <vt:lpstr>Signs of improvement</vt:lpstr>
      <vt:lpstr>Scenario 1</vt:lpstr>
      <vt:lpstr>Scenario 1, cont’d</vt:lpstr>
      <vt:lpstr>Scenario 1, cont’d</vt:lpstr>
      <vt:lpstr>Scenario 1: Conclusion</vt:lpstr>
      <vt:lpstr>Scenario 2</vt:lpstr>
      <vt:lpstr>Scenario 2, cont’d</vt:lpstr>
      <vt:lpstr>Scenario 2, cont’d</vt:lpstr>
      <vt:lpstr>Scenario 2: Conclusion</vt:lpstr>
      <vt:lpstr>Withdrawal</vt:lpstr>
      <vt:lpstr>You have administered intra-nasal naloxone… Now what?</vt:lpstr>
      <vt:lpstr>Conclusion</vt:lpstr>
      <vt:lpstr>Storage/Exchange</vt:lpstr>
      <vt:lpstr>Summary</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FireEMSTraining, FIR (FIR)</dc:creator>
  <cp:lastModifiedBy>Dr. Gregory H. Gilbert</cp:lastModifiedBy>
  <cp:revision>158</cp:revision>
  <dcterms:created xsi:type="dcterms:W3CDTF">2016-02-23T15:06:59Z</dcterms:created>
  <dcterms:modified xsi:type="dcterms:W3CDTF">2018-08-23T00:30:55Z</dcterms:modified>
</cp:coreProperties>
</file>