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1" r:id="rId4"/>
  </p:sldMasterIdLst>
  <p:notesMasterIdLst>
    <p:notesMasterId r:id="rId14"/>
  </p:notesMasterIdLst>
  <p:handoutMasterIdLst>
    <p:handoutMasterId r:id="rId15"/>
  </p:handoutMasterIdLst>
  <p:sldIdLst>
    <p:sldId id="318" r:id="rId5"/>
    <p:sldId id="289" r:id="rId6"/>
    <p:sldId id="340" r:id="rId7"/>
    <p:sldId id="329" r:id="rId8"/>
    <p:sldId id="330" r:id="rId9"/>
    <p:sldId id="331" r:id="rId10"/>
    <p:sldId id="285" r:id="rId11"/>
    <p:sldId id="274" r:id="rId12"/>
    <p:sldId id="317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821" autoAdjust="0"/>
    <p:restoredTop sz="86399"/>
  </p:normalViewPr>
  <p:slideViewPr>
    <p:cSldViewPr snapToGrid="0" snapToObjects="1">
      <p:cViewPr varScale="1">
        <p:scale>
          <a:sx n="58" d="100"/>
          <a:sy n="58" d="100"/>
        </p:scale>
        <p:origin x="90" y="19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0" d="100"/>
          <a:sy n="110" d="100"/>
        </p:scale>
        <p:origin x="284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2E0894-CD2E-4612-96D5-62A98097F4B5}" type="doc">
      <dgm:prSet loTypeId="urn:microsoft.com/office/officeart/2005/8/layout/orgChart1" loCatId="hierarchy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3309736-8534-4891-8EC8-289F22A46D13}">
      <dgm:prSet phldrT="[Text]"/>
      <dgm:spPr/>
      <dgm:t>
        <a:bodyPr/>
        <a:lstStyle/>
        <a:p>
          <a:r>
            <a:rPr lang="en-US" dirty="0"/>
            <a:t>County Board of Supervisor</a:t>
          </a:r>
        </a:p>
        <a:p>
          <a:r>
            <a:rPr lang="en-US" dirty="0"/>
            <a:t>(Governing Board)</a:t>
          </a:r>
        </a:p>
      </dgm:t>
    </dgm:pt>
    <dgm:pt modelId="{58CD667C-2329-4A07-ACB2-4A61C4080A3E}" type="parTrans" cxnId="{0DADCA9B-5C4E-4A65-B1AA-65C98CEA87B3}">
      <dgm:prSet/>
      <dgm:spPr/>
      <dgm:t>
        <a:bodyPr/>
        <a:lstStyle/>
        <a:p>
          <a:endParaRPr lang="en-US"/>
        </a:p>
      </dgm:t>
    </dgm:pt>
    <dgm:pt modelId="{E2D66B3E-7FB9-48E8-B86D-254C4639D4DB}" type="sibTrans" cxnId="{0DADCA9B-5C4E-4A65-B1AA-65C98CEA87B3}">
      <dgm:prSet/>
      <dgm:spPr/>
      <dgm:t>
        <a:bodyPr/>
        <a:lstStyle/>
        <a:p>
          <a:endParaRPr lang="en-US"/>
        </a:p>
      </dgm:t>
    </dgm:pt>
    <dgm:pt modelId="{DAF295AD-7FE7-4891-9388-34735CCBAEB5}" type="asst">
      <dgm:prSet phldrT="[Text]"/>
      <dgm:spPr/>
      <dgm:t>
        <a:bodyPr/>
        <a:lstStyle/>
        <a:p>
          <a:r>
            <a:rPr lang="en-US" dirty="0"/>
            <a:t>San Mateo County Aging and Adult Services</a:t>
          </a:r>
        </a:p>
        <a:p>
          <a:r>
            <a:rPr lang="en-US" dirty="0"/>
            <a:t>(Area Agency </a:t>
          </a:r>
          <a:r>
            <a:rPr lang="en-US"/>
            <a:t>on Aging </a:t>
          </a:r>
          <a:r>
            <a:rPr lang="en-US" dirty="0"/>
            <a:t>)</a:t>
          </a:r>
        </a:p>
      </dgm:t>
    </dgm:pt>
    <dgm:pt modelId="{9B7D2AA7-3B35-4748-86E7-2F217C1B3376}" type="parTrans" cxnId="{5DCAAD4F-B210-4F19-B585-9EC0EF0CEAF4}">
      <dgm:prSet/>
      <dgm:spPr/>
      <dgm:t>
        <a:bodyPr/>
        <a:lstStyle/>
        <a:p>
          <a:endParaRPr lang="en-US"/>
        </a:p>
      </dgm:t>
    </dgm:pt>
    <dgm:pt modelId="{1E34B4AE-0F36-400D-A786-7D643E471E8E}" type="sibTrans" cxnId="{5DCAAD4F-B210-4F19-B585-9EC0EF0CEAF4}">
      <dgm:prSet/>
      <dgm:spPr/>
      <dgm:t>
        <a:bodyPr/>
        <a:lstStyle/>
        <a:p>
          <a:endParaRPr lang="en-US"/>
        </a:p>
      </dgm:t>
    </dgm:pt>
    <dgm:pt modelId="{569BDD29-68E5-44E4-A561-80CC57EA975D}" type="asst">
      <dgm:prSet phldrT="[Text]"/>
      <dgm:spPr/>
      <dgm:t>
        <a:bodyPr/>
        <a:lstStyle/>
        <a:p>
          <a:r>
            <a:rPr lang="en-US" dirty="0"/>
            <a:t>Commission on Aging</a:t>
          </a:r>
        </a:p>
        <a:p>
          <a:r>
            <a:rPr lang="en-US" dirty="0"/>
            <a:t>(Advisory Council)</a:t>
          </a:r>
        </a:p>
      </dgm:t>
    </dgm:pt>
    <dgm:pt modelId="{854B4620-AEDF-45DA-8775-65840C5A5B2C}" type="parTrans" cxnId="{5DB47360-0616-4D48-9281-1D467CE66C7D}">
      <dgm:prSet/>
      <dgm:spPr/>
      <dgm:t>
        <a:bodyPr/>
        <a:lstStyle/>
        <a:p>
          <a:endParaRPr lang="en-US"/>
        </a:p>
      </dgm:t>
    </dgm:pt>
    <dgm:pt modelId="{93610E6F-35E1-4BE2-A07B-3D5F0340C42C}" type="sibTrans" cxnId="{5DB47360-0616-4D48-9281-1D467CE66C7D}">
      <dgm:prSet/>
      <dgm:spPr/>
      <dgm:t>
        <a:bodyPr/>
        <a:lstStyle/>
        <a:p>
          <a:endParaRPr lang="en-US"/>
        </a:p>
      </dgm:t>
    </dgm:pt>
    <dgm:pt modelId="{DCFCA2FB-DF6E-47F9-80E1-EFEEF7EBFAB9}" type="pres">
      <dgm:prSet presAssocID="{C72E0894-CD2E-4612-96D5-62A98097F4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1DF2A35-9059-4061-83A9-9A81ECA0EC52}" type="pres">
      <dgm:prSet presAssocID="{93309736-8534-4891-8EC8-289F22A46D13}" presName="hierRoot1" presStyleCnt="0">
        <dgm:presLayoutVars>
          <dgm:hierBranch val="init"/>
        </dgm:presLayoutVars>
      </dgm:prSet>
      <dgm:spPr/>
    </dgm:pt>
    <dgm:pt modelId="{838457F0-0AFA-4E20-BA34-82D6EDC3E128}" type="pres">
      <dgm:prSet presAssocID="{93309736-8534-4891-8EC8-289F22A46D13}" presName="rootComposite1" presStyleCnt="0"/>
      <dgm:spPr/>
    </dgm:pt>
    <dgm:pt modelId="{3FDEE7EC-58F4-4672-9833-74713F8DEC09}" type="pres">
      <dgm:prSet presAssocID="{93309736-8534-4891-8EC8-289F22A46D13}" presName="rootText1" presStyleLbl="node0" presStyleIdx="0" presStyleCnt="1">
        <dgm:presLayoutVars>
          <dgm:chPref val="3"/>
        </dgm:presLayoutVars>
      </dgm:prSet>
      <dgm:spPr/>
    </dgm:pt>
    <dgm:pt modelId="{18EDDC19-4C57-4FFC-96DD-F9A9B3A32F9E}" type="pres">
      <dgm:prSet presAssocID="{93309736-8534-4891-8EC8-289F22A46D13}" presName="rootConnector1" presStyleLbl="node1" presStyleIdx="0" presStyleCnt="0"/>
      <dgm:spPr/>
    </dgm:pt>
    <dgm:pt modelId="{E39F8254-74BF-45B0-ABD1-2F506C2EFFDB}" type="pres">
      <dgm:prSet presAssocID="{93309736-8534-4891-8EC8-289F22A46D13}" presName="hierChild2" presStyleCnt="0"/>
      <dgm:spPr/>
    </dgm:pt>
    <dgm:pt modelId="{DE1D58A5-1DE7-4067-BF33-B969DC2F5F51}" type="pres">
      <dgm:prSet presAssocID="{93309736-8534-4891-8EC8-289F22A46D13}" presName="hierChild3" presStyleCnt="0"/>
      <dgm:spPr/>
    </dgm:pt>
    <dgm:pt modelId="{7A99C222-EB70-4FAD-9B86-C1E54737FCB4}" type="pres">
      <dgm:prSet presAssocID="{9B7D2AA7-3B35-4748-86E7-2F217C1B3376}" presName="Name111" presStyleLbl="parChTrans1D2" presStyleIdx="0" presStyleCnt="2"/>
      <dgm:spPr/>
    </dgm:pt>
    <dgm:pt modelId="{687E6619-1EE7-4732-BD78-C2834EAADBB3}" type="pres">
      <dgm:prSet presAssocID="{DAF295AD-7FE7-4891-9388-34735CCBAEB5}" presName="hierRoot3" presStyleCnt="0">
        <dgm:presLayoutVars>
          <dgm:hierBranch val="init"/>
        </dgm:presLayoutVars>
      </dgm:prSet>
      <dgm:spPr/>
    </dgm:pt>
    <dgm:pt modelId="{EAC459DC-1DB2-41CF-A71D-25076D9152C0}" type="pres">
      <dgm:prSet presAssocID="{DAF295AD-7FE7-4891-9388-34735CCBAEB5}" presName="rootComposite3" presStyleCnt="0"/>
      <dgm:spPr/>
    </dgm:pt>
    <dgm:pt modelId="{8ECD2926-EFA2-4E2B-893D-CF2C161676AA}" type="pres">
      <dgm:prSet presAssocID="{DAF295AD-7FE7-4891-9388-34735CCBAEB5}" presName="rootText3" presStyleLbl="asst1" presStyleIdx="0" presStyleCnt="2">
        <dgm:presLayoutVars>
          <dgm:chPref val="3"/>
        </dgm:presLayoutVars>
      </dgm:prSet>
      <dgm:spPr/>
    </dgm:pt>
    <dgm:pt modelId="{202079EF-86B8-4AF1-96FA-B2330668FA6B}" type="pres">
      <dgm:prSet presAssocID="{DAF295AD-7FE7-4891-9388-34735CCBAEB5}" presName="rootConnector3" presStyleLbl="asst1" presStyleIdx="0" presStyleCnt="2"/>
      <dgm:spPr/>
    </dgm:pt>
    <dgm:pt modelId="{121DD565-29E7-4E5B-BB14-9E1CA929FF2A}" type="pres">
      <dgm:prSet presAssocID="{DAF295AD-7FE7-4891-9388-34735CCBAEB5}" presName="hierChild6" presStyleCnt="0"/>
      <dgm:spPr/>
    </dgm:pt>
    <dgm:pt modelId="{4D328F35-1017-45C7-93EF-5662AA52EFA6}" type="pres">
      <dgm:prSet presAssocID="{DAF295AD-7FE7-4891-9388-34735CCBAEB5}" presName="hierChild7" presStyleCnt="0"/>
      <dgm:spPr/>
    </dgm:pt>
    <dgm:pt modelId="{5499A9FB-D8AE-4AD4-977C-DC602D46FBE5}" type="pres">
      <dgm:prSet presAssocID="{854B4620-AEDF-45DA-8775-65840C5A5B2C}" presName="Name111" presStyleLbl="parChTrans1D2" presStyleIdx="1" presStyleCnt="2"/>
      <dgm:spPr/>
    </dgm:pt>
    <dgm:pt modelId="{A1C4D8F9-BE07-4865-BEF3-0B8BA422BAE6}" type="pres">
      <dgm:prSet presAssocID="{569BDD29-68E5-44E4-A561-80CC57EA975D}" presName="hierRoot3" presStyleCnt="0">
        <dgm:presLayoutVars>
          <dgm:hierBranch val="init"/>
        </dgm:presLayoutVars>
      </dgm:prSet>
      <dgm:spPr/>
    </dgm:pt>
    <dgm:pt modelId="{E429F10A-6EDF-4A79-85D3-91219236BC20}" type="pres">
      <dgm:prSet presAssocID="{569BDD29-68E5-44E4-A561-80CC57EA975D}" presName="rootComposite3" presStyleCnt="0"/>
      <dgm:spPr/>
    </dgm:pt>
    <dgm:pt modelId="{1FFF1106-EDFB-46E5-8A04-637D3777BDF8}" type="pres">
      <dgm:prSet presAssocID="{569BDD29-68E5-44E4-A561-80CC57EA975D}" presName="rootText3" presStyleLbl="asst1" presStyleIdx="1" presStyleCnt="2" custScaleX="107156" custScaleY="106610" custLinFactNeighborX="65737" custLinFactNeighborY="-48986">
        <dgm:presLayoutVars>
          <dgm:chPref val="3"/>
        </dgm:presLayoutVars>
      </dgm:prSet>
      <dgm:spPr/>
    </dgm:pt>
    <dgm:pt modelId="{A0F3DA09-23D1-46CF-B557-47332B62918A}" type="pres">
      <dgm:prSet presAssocID="{569BDD29-68E5-44E4-A561-80CC57EA975D}" presName="rootConnector3" presStyleLbl="asst1" presStyleIdx="1" presStyleCnt="2"/>
      <dgm:spPr/>
    </dgm:pt>
    <dgm:pt modelId="{2FE820E7-F840-4CFE-B7A5-AE8441D96427}" type="pres">
      <dgm:prSet presAssocID="{569BDD29-68E5-44E4-A561-80CC57EA975D}" presName="hierChild6" presStyleCnt="0"/>
      <dgm:spPr/>
    </dgm:pt>
    <dgm:pt modelId="{48E27D80-81CD-45BE-9BDB-F247D2999C4F}" type="pres">
      <dgm:prSet presAssocID="{569BDD29-68E5-44E4-A561-80CC57EA975D}" presName="hierChild7" presStyleCnt="0"/>
      <dgm:spPr/>
    </dgm:pt>
  </dgm:ptLst>
  <dgm:cxnLst>
    <dgm:cxn modelId="{2F5A7200-2D5D-400E-9980-866EE19112C5}" type="presOf" srcId="{9B7D2AA7-3B35-4748-86E7-2F217C1B3376}" destId="{7A99C222-EB70-4FAD-9B86-C1E54737FCB4}" srcOrd="0" destOrd="0" presId="urn:microsoft.com/office/officeart/2005/8/layout/orgChart1"/>
    <dgm:cxn modelId="{CEEA8315-20CB-4AF9-A2CF-F551CB4C81D8}" type="presOf" srcId="{93309736-8534-4891-8EC8-289F22A46D13}" destId="{18EDDC19-4C57-4FFC-96DD-F9A9B3A32F9E}" srcOrd="1" destOrd="0" presId="urn:microsoft.com/office/officeart/2005/8/layout/orgChart1"/>
    <dgm:cxn modelId="{5DB47360-0616-4D48-9281-1D467CE66C7D}" srcId="{93309736-8534-4891-8EC8-289F22A46D13}" destId="{569BDD29-68E5-44E4-A561-80CC57EA975D}" srcOrd="1" destOrd="0" parTransId="{854B4620-AEDF-45DA-8775-65840C5A5B2C}" sibTransId="{93610E6F-35E1-4BE2-A07B-3D5F0340C42C}"/>
    <dgm:cxn modelId="{6530396C-E81A-4A08-9E57-846B6D83CF57}" type="presOf" srcId="{DAF295AD-7FE7-4891-9388-34735CCBAEB5}" destId="{202079EF-86B8-4AF1-96FA-B2330668FA6B}" srcOrd="1" destOrd="0" presId="urn:microsoft.com/office/officeart/2005/8/layout/orgChart1"/>
    <dgm:cxn modelId="{5DCAAD4F-B210-4F19-B585-9EC0EF0CEAF4}" srcId="{93309736-8534-4891-8EC8-289F22A46D13}" destId="{DAF295AD-7FE7-4891-9388-34735CCBAEB5}" srcOrd="0" destOrd="0" parTransId="{9B7D2AA7-3B35-4748-86E7-2F217C1B3376}" sibTransId="{1E34B4AE-0F36-400D-A786-7D643E471E8E}"/>
    <dgm:cxn modelId="{A7797256-1A78-43DD-A12D-B0AF4A2A85C2}" type="presOf" srcId="{DAF295AD-7FE7-4891-9388-34735CCBAEB5}" destId="{8ECD2926-EFA2-4E2B-893D-CF2C161676AA}" srcOrd="0" destOrd="0" presId="urn:microsoft.com/office/officeart/2005/8/layout/orgChart1"/>
    <dgm:cxn modelId="{F91ECB7A-9263-4DE3-BFE8-5993C6C29E35}" type="presOf" srcId="{93309736-8534-4891-8EC8-289F22A46D13}" destId="{3FDEE7EC-58F4-4672-9833-74713F8DEC09}" srcOrd="0" destOrd="0" presId="urn:microsoft.com/office/officeart/2005/8/layout/orgChart1"/>
    <dgm:cxn modelId="{3288E699-95C2-45FB-8BC1-C49E711D95CE}" type="presOf" srcId="{854B4620-AEDF-45DA-8775-65840C5A5B2C}" destId="{5499A9FB-D8AE-4AD4-977C-DC602D46FBE5}" srcOrd="0" destOrd="0" presId="urn:microsoft.com/office/officeart/2005/8/layout/orgChart1"/>
    <dgm:cxn modelId="{0DADCA9B-5C4E-4A65-B1AA-65C98CEA87B3}" srcId="{C72E0894-CD2E-4612-96D5-62A98097F4B5}" destId="{93309736-8534-4891-8EC8-289F22A46D13}" srcOrd="0" destOrd="0" parTransId="{58CD667C-2329-4A07-ACB2-4A61C4080A3E}" sibTransId="{E2D66B3E-7FB9-48E8-B86D-254C4639D4DB}"/>
    <dgm:cxn modelId="{74B6F0A9-BBAE-4CD8-85CA-70E2C573A398}" type="presOf" srcId="{569BDD29-68E5-44E4-A561-80CC57EA975D}" destId="{A0F3DA09-23D1-46CF-B557-47332B62918A}" srcOrd="1" destOrd="0" presId="urn:microsoft.com/office/officeart/2005/8/layout/orgChart1"/>
    <dgm:cxn modelId="{30F2B4AA-F07D-4ACB-A960-A52A94908E9A}" type="presOf" srcId="{569BDD29-68E5-44E4-A561-80CC57EA975D}" destId="{1FFF1106-EDFB-46E5-8A04-637D3777BDF8}" srcOrd="0" destOrd="0" presId="urn:microsoft.com/office/officeart/2005/8/layout/orgChart1"/>
    <dgm:cxn modelId="{9D084BC2-E3E8-4C82-80A4-92E92F62C623}" type="presOf" srcId="{C72E0894-CD2E-4612-96D5-62A98097F4B5}" destId="{DCFCA2FB-DF6E-47F9-80E1-EFEEF7EBFAB9}" srcOrd="0" destOrd="0" presId="urn:microsoft.com/office/officeart/2005/8/layout/orgChart1"/>
    <dgm:cxn modelId="{1C00C93E-E5CC-4F10-8C14-C1C8AC1B0569}" type="presParOf" srcId="{DCFCA2FB-DF6E-47F9-80E1-EFEEF7EBFAB9}" destId="{A1DF2A35-9059-4061-83A9-9A81ECA0EC52}" srcOrd="0" destOrd="0" presId="urn:microsoft.com/office/officeart/2005/8/layout/orgChart1"/>
    <dgm:cxn modelId="{6033B7F7-CA20-470C-B307-AD7B04F65438}" type="presParOf" srcId="{A1DF2A35-9059-4061-83A9-9A81ECA0EC52}" destId="{838457F0-0AFA-4E20-BA34-82D6EDC3E128}" srcOrd="0" destOrd="0" presId="urn:microsoft.com/office/officeart/2005/8/layout/orgChart1"/>
    <dgm:cxn modelId="{5D1BEDC2-EE6A-4185-ACAC-71F423591995}" type="presParOf" srcId="{838457F0-0AFA-4E20-BA34-82D6EDC3E128}" destId="{3FDEE7EC-58F4-4672-9833-74713F8DEC09}" srcOrd="0" destOrd="0" presId="urn:microsoft.com/office/officeart/2005/8/layout/orgChart1"/>
    <dgm:cxn modelId="{925C8599-6AF3-42E6-BFD6-A440BDEFF4A6}" type="presParOf" srcId="{838457F0-0AFA-4E20-BA34-82D6EDC3E128}" destId="{18EDDC19-4C57-4FFC-96DD-F9A9B3A32F9E}" srcOrd="1" destOrd="0" presId="urn:microsoft.com/office/officeart/2005/8/layout/orgChart1"/>
    <dgm:cxn modelId="{3564F33C-AE53-4BB9-9C9B-8D785846B348}" type="presParOf" srcId="{A1DF2A35-9059-4061-83A9-9A81ECA0EC52}" destId="{E39F8254-74BF-45B0-ABD1-2F506C2EFFDB}" srcOrd="1" destOrd="0" presId="urn:microsoft.com/office/officeart/2005/8/layout/orgChart1"/>
    <dgm:cxn modelId="{00704FA0-CA7D-4495-8842-48853ED0628D}" type="presParOf" srcId="{A1DF2A35-9059-4061-83A9-9A81ECA0EC52}" destId="{DE1D58A5-1DE7-4067-BF33-B969DC2F5F51}" srcOrd="2" destOrd="0" presId="urn:microsoft.com/office/officeart/2005/8/layout/orgChart1"/>
    <dgm:cxn modelId="{3A0FB787-EA17-478E-B68B-A2BF7F9E7AE4}" type="presParOf" srcId="{DE1D58A5-1DE7-4067-BF33-B969DC2F5F51}" destId="{7A99C222-EB70-4FAD-9B86-C1E54737FCB4}" srcOrd="0" destOrd="0" presId="urn:microsoft.com/office/officeart/2005/8/layout/orgChart1"/>
    <dgm:cxn modelId="{98D602CD-7B9D-4ABE-9309-DCE377A60988}" type="presParOf" srcId="{DE1D58A5-1DE7-4067-BF33-B969DC2F5F51}" destId="{687E6619-1EE7-4732-BD78-C2834EAADBB3}" srcOrd="1" destOrd="0" presId="urn:microsoft.com/office/officeart/2005/8/layout/orgChart1"/>
    <dgm:cxn modelId="{374B0426-D0C4-49B8-8CAC-C039198122CE}" type="presParOf" srcId="{687E6619-1EE7-4732-BD78-C2834EAADBB3}" destId="{EAC459DC-1DB2-41CF-A71D-25076D9152C0}" srcOrd="0" destOrd="0" presId="urn:microsoft.com/office/officeart/2005/8/layout/orgChart1"/>
    <dgm:cxn modelId="{3C45F000-F614-4397-A34C-DF55D6E6E33C}" type="presParOf" srcId="{EAC459DC-1DB2-41CF-A71D-25076D9152C0}" destId="{8ECD2926-EFA2-4E2B-893D-CF2C161676AA}" srcOrd="0" destOrd="0" presId="urn:microsoft.com/office/officeart/2005/8/layout/orgChart1"/>
    <dgm:cxn modelId="{53E55854-6763-419F-9C84-40A6975DCF04}" type="presParOf" srcId="{EAC459DC-1DB2-41CF-A71D-25076D9152C0}" destId="{202079EF-86B8-4AF1-96FA-B2330668FA6B}" srcOrd="1" destOrd="0" presId="urn:microsoft.com/office/officeart/2005/8/layout/orgChart1"/>
    <dgm:cxn modelId="{05A8F174-3262-4A92-9532-B8585EA275D9}" type="presParOf" srcId="{687E6619-1EE7-4732-BD78-C2834EAADBB3}" destId="{121DD565-29E7-4E5B-BB14-9E1CA929FF2A}" srcOrd="1" destOrd="0" presId="urn:microsoft.com/office/officeart/2005/8/layout/orgChart1"/>
    <dgm:cxn modelId="{13F894AB-193A-476B-8930-D0DF004F0A73}" type="presParOf" srcId="{687E6619-1EE7-4732-BD78-C2834EAADBB3}" destId="{4D328F35-1017-45C7-93EF-5662AA52EFA6}" srcOrd="2" destOrd="0" presId="urn:microsoft.com/office/officeart/2005/8/layout/orgChart1"/>
    <dgm:cxn modelId="{88D50D55-B521-443F-B56E-2913BC4F1A58}" type="presParOf" srcId="{DE1D58A5-1DE7-4067-BF33-B969DC2F5F51}" destId="{5499A9FB-D8AE-4AD4-977C-DC602D46FBE5}" srcOrd="2" destOrd="0" presId="urn:microsoft.com/office/officeart/2005/8/layout/orgChart1"/>
    <dgm:cxn modelId="{F262CFC4-1253-4AA6-AC14-365E1D96E0A8}" type="presParOf" srcId="{DE1D58A5-1DE7-4067-BF33-B969DC2F5F51}" destId="{A1C4D8F9-BE07-4865-BEF3-0B8BA422BAE6}" srcOrd="3" destOrd="0" presId="urn:microsoft.com/office/officeart/2005/8/layout/orgChart1"/>
    <dgm:cxn modelId="{9254804D-DF5E-411D-98E6-7CEBE3861183}" type="presParOf" srcId="{A1C4D8F9-BE07-4865-BEF3-0B8BA422BAE6}" destId="{E429F10A-6EDF-4A79-85D3-91219236BC20}" srcOrd="0" destOrd="0" presId="urn:microsoft.com/office/officeart/2005/8/layout/orgChart1"/>
    <dgm:cxn modelId="{3DE2539D-0EFC-44CB-9003-F2076EA23851}" type="presParOf" srcId="{E429F10A-6EDF-4A79-85D3-91219236BC20}" destId="{1FFF1106-EDFB-46E5-8A04-637D3777BDF8}" srcOrd="0" destOrd="0" presId="urn:microsoft.com/office/officeart/2005/8/layout/orgChart1"/>
    <dgm:cxn modelId="{A4827CDD-D29F-4483-9ABF-5E2B56CEB904}" type="presParOf" srcId="{E429F10A-6EDF-4A79-85D3-91219236BC20}" destId="{A0F3DA09-23D1-46CF-B557-47332B62918A}" srcOrd="1" destOrd="0" presId="urn:microsoft.com/office/officeart/2005/8/layout/orgChart1"/>
    <dgm:cxn modelId="{89BDDA9F-42B5-4CF5-A153-09A504F1DD8F}" type="presParOf" srcId="{A1C4D8F9-BE07-4865-BEF3-0B8BA422BAE6}" destId="{2FE820E7-F840-4CFE-B7A5-AE8441D96427}" srcOrd="1" destOrd="0" presId="urn:microsoft.com/office/officeart/2005/8/layout/orgChart1"/>
    <dgm:cxn modelId="{51FA87B5-F5C7-4E43-9074-0808B552A20F}" type="presParOf" srcId="{A1C4D8F9-BE07-4865-BEF3-0B8BA422BAE6}" destId="{48E27D80-81CD-45BE-9BDB-F247D2999C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99A9FB-D8AE-4AD4-977C-DC602D46FBE5}">
      <dsp:nvSpPr>
        <dsp:cNvPr id="0" name=""/>
        <dsp:cNvSpPr/>
      </dsp:nvSpPr>
      <dsp:spPr>
        <a:xfrm>
          <a:off x="3986164" y="1089997"/>
          <a:ext cx="1660365" cy="504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390"/>
              </a:lnTo>
              <a:lnTo>
                <a:pt x="1660365" y="50439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99C222-EB70-4FAD-9B86-C1E54737FCB4}">
      <dsp:nvSpPr>
        <dsp:cNvPr id="0" name=""/>
        <dsp:cNvSpPr/>
      </dsp:nvSpPr>
      <dsp:spPr>
        <a:xfrm>
          <a:off x="3757484" y="1089997"/>
          <a:ext cx="228679" cy="1001833"/>
        </a:xfrm>
        <a:custGeom>
          <a:avLst/>
          <a:gdLst/>
          <a:ahLst/>
          <a:cxnLst/>
          <a:rect l="0" t="0" r="0" b="0"/>
          <a:pathLst>
            <a:path>
              <a:moveTo>
                <a:pt x="228679" y="0"/>
              </a:moveTo>
              <a:lnTo>
                <a:pt x="228679" y="1001833"/>
              </a:lnTo>
              <a:lnTo>
                <a:pt x="0" y="100183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EE7EC-58F4-4672-9833-74713F8DEC09}">
      <dsp:nvSpPr>
        <dsp:cNvPr id="0" name=""/>
        <dsp:cNvSpPr/>
      </dsp:nvSpPr>
      <dsp:spPr>
        <a:xfrm>
          <a:off x="2897214" y="1047"/>
          <a:ext cx="2177899" cy="108894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County Board of Supervisor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(Governing Board)</a:t>
          </a:r>
        </a:p>
      </dsp:txBody>
      <dsp:txXfrm>
        <a:off x="2897214" y="1047"/>
        <a:ext cx="2177899" cy="1088949"/>
      </dsp:txXfrm>
    </dsp:sp>
    <dsp:sp modelId="{8ECD2926-EFA2-4E2B-893D-CF2C161676AA}">
      <dsp:nvSpPr>
        <dsp:cNvPr id="0" name=""/>
        <dsp:cNvSpPr/>
      </dsp:nvSpPr>
      <dsp:spPr>
        <a:xfrm>
          <a:off x="1579585" y="1547356"/>
          <a:ext cx="2177899" cy="108894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San Mateo County Aging and Adult Services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(Area Agency </a:t>
          </a:r>
          <a:r>
            <a:rPr lang="en-US" sz="1500" kern="1200"/>
            <a:t>on Aging </a:t>
          </a:r>
          <a:r>
            <a:rPr lang="en-US" sz="1500" kern="1200" dirty="0"/>
            <a:t>)</a:t>
          </a:r>
        </a:p>
      </dsp:txBody>
      <dsp:txXfrm>
        <a:off x="1579585" y="1547356"/>
        <a:ext cx="2177899" cy="1088949"/>
      </dsp:txXfrm>
    </dsp:sp>
    <dsp:sp modelId="{1FFF1106-EDFB-46E5-8A04-637D3777BDF8}">
      <dsp:nvSpPr>
        <dsp:cNvPr id="0" name=""/>
        <dsp:cNvSpPr/>
      </dsp:nvSpPr>
      <dsp:spPr>
        <a:xfrm>
          <a:off x="5646529" y="1013923"/>
          <a:ext cx="2333750" cy="116092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Commission on Aging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(Advisory Council)</a:t>
          </a:r>
        </a:p>
      </dsp:txBody>
      <dsp:txXfrm>
        <a:off x="5646529" y="1013923"/>
        <a:ext cx="2333750" cy="1160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2FED3C-094F-B949-B81F-2E5A6F149C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EC8F81-5760-314B-B548-CBAAB45818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r">
              <a:defRPr sz="1200"/>
            </a:lvl1pPr>
          </a:lstStyle>
          <a:p>
            <a:fld id="{EDD3CE5D-4472-C247-B051-452F38E995FC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4315C-1C9D-0344-AA0D-C2248F661B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A32B5-13C3-A345-9178-827982EAD5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r">
              <a:defRPr sz="1200"/>
            </a:lvl1pPr>
          </a:lstStyle>
          <a:p>
            <a:fld id="{7855ADC6-B2A7-E04E-9298-16DBFD469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08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4" tIns="46586" rIns="93174" bIns="46586" rtlCol="0"/>
          <a:lstStyle>
            <a:lvl1pPr algn="r">
              <a:defRPr sz="1200"/>
            </a:lvl1pPr>
          </a:lstStyle>
          <a:p>
            <a:fld id="{10A3256F-30B0-A84F-B24E-FC2BC12A363E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4" tIns="46586" rIns="93174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7"/>
          </a:xfrm>
          <a:prstGeom prst="rect">
            <a:avLst/>
          </a:prstGeom>
        </p:spPr>
        <p:txBody>
          <a:bodyPr vert="horz" lIns="93174" tIns="46586" rIns="93174" bIns="4658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4" tIns="46586" rIns="93174" bIns="46586" rtlCol="0" anchor="b"/>
          <a:lstStyle>
            <a:lvl1pPr algn="r">
              <a:defRPr sz="1200"/>
            </a:lvl1pPr>
          </a:lstStyle>
          <a:p>
            <a:fld id="{9A01B86D-9CD3-7341-AF62-B1D4859A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93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MCH The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1402ABC-C654-6E4E-A9A1-715CDB02FC5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84883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0A5B4D6-4FB3-C04F-B5BA-551BACA25E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74677" y="5038811"/>
            <a:ext cx="6568656" cy="2009187"/>
          </a:xfrm>
        </p:spPr>
        <p:txBody>
          <a:bodyPr anchor="ctr">
            <a:normAutofit/>
          </a:bodyPr>
          <a:lstStyle>
            <a:lvl1pPr marL="0" indent="0" algn="r">
              <a:buNone/>
              <a:defRPr sz="5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</a:t>
            </a:r>
          </a:p>
          <a:p>
            <a:pPr lvl="0"/>
            <a:r>
              <a:rPr lang="en-US" dirty="0"/>
              <a:t>YOUR TITLE</a:t>
            </a:r>
          </a:p>
        </p:txBody>
      </p:sp>
    </p:spTree>
    <p:extLst>
      <p:ext uri="{BB962C8B-B14F-4D97-AF65-F5344CB8AC3E}">
        <p14:creationId xmlns:p14="http://schemas.microsoft.com/office/powerpoint/2010/main" val="19922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9F8710D0-C015-F045-9B40-B7C942AE5D7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530651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BFDD4848-A099-0647-86D4-B8DDB875DB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71213" y="2163897"/>
            <a:ext cx="5816184" cy="2546151"/>
          </a:xfrm>
        </p:spPr>
        <p:txBody>
          <a:bodyPr/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567D1BA6-2E11-8644-93B1-1887287A808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71213" y="4759036"/>
            <a:ext cx="5816184" cy="117356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4D62C4-BE13-AC4A-AB3E-FC09E1EFFC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1213" y="487679"/>
            <a:ext cx="5816184" cy="1627229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2580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9F8710D0-C015-F045-9B40-B7C942AE5D7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51120" y="1"/>
            <a:ext cx="704088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6030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/Tex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D3B73E4-BF3A-C148-8419-A1117160D6D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12192000" cy="6822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2F90419-4E55-F249-A534-A58CFC97D0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2219" y="1126672"/>
            <a:ext cx="6466795" cy="4563330"/>
          </a:xfrm>
        </p:spPr>
        <p:txBody>
          <a:bodyPr anchor="ctr">
            <a:noAutofit/>
          </a:bodyPr>
          <a:lstStyle>
            <a:lvl1pPr marL="0" indent="0">
              <a:buNone/>
              <a:defRPr sz="5400">
                <a:solidFill>
                  <a:schemeClr val="bg1"/>
                </a:solidFill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HERE TO TYPE IN TEXT</a:t>
            </a:r>
          </a:p>
        </p:txBody>
      </p:sp>
    </p:spTree>
    <p:extLst>
      <p:ext uri="{BB962C8B-B14F-4D97-AF65-F5344CB8AC3E}">
        <p14:creationId xmlns:p14="http://schemas.microsoft.com/office/powerpoint/2010/main" val="1987183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6">
            <a:extLst>
              <a:ext uri="{FF2B5EF4-FFF2-40B4-BE49-F238E27FC236}">
                <a16:creationId xmlns:a16="http://schemas.microsoft.com/office/drawing/2014/main" id="{2992040C-E2F4-7945-A262-6B9A8FF9427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12192000" cy="6822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00009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DA45E9-CD97-1C45-8BC2-FDDD0B1BC6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ACC1B2FC-5AE1-4E4C-B1D6-142D6AC294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903751"/>
            <a:ext cx="4900863" cy="38706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ECE57A2B-B936-174F-B96D-0F35304285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52937" y="1903751"/>
            <a:ext cx="4900863" cy="38706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518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DA45E9-CD97-1C45-8BC2-FDDD0B1BC6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ACC1B2FC-5AE1-4E4C-B1D6-142D6AC294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903751"/>
            <a:ext cx="3193983" cy="38706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ECE57A2B-B936-174F-B96D-0F35304285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9008" y="1903751"/>
            <a:ext cx="3193983" cy="38706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8E77B9-70BE-1B41-A2B6-A052D76A56B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74678" y="1903750"/>
            <a:ext cx="3193983" cy="38706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48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x2 w/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6">
            <a:extLst>
              <a:ext uri="{FF2B5EF4-FFF2-40B4-BE49-F238E27FC236}">
                <a16:creationId xmlns:a16="http://schemas.microsoft.com/office/drawing/2014/main" id="{D55CE4C1-CA39-8E49-A427-3A3C3C549B8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" y="1444579"/>
            <a:ext cx="5986354" cy="541342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11836560-B9CE-1344-A285-16E8E6C980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2219" y="261258"/>
            <a:ext cx="11544981" cy="824088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HERE TO TYPE IN TEXT</a:t>
            </a:r>
          </a:p>
        </p:txBody>
      </p:sp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6D72F6D6-0650-7D4B-A9A2-CB973A10FF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90653" y="1444579"/>
            <a:ext cx="6001348" cy="541342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55505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x3 w/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6">
            <a:extLst>
              <a:ext uri="{FF2B5EF4-FFF2-40B4-BE49-F238E27FC236}">
                <a16:creationId xmlns:a16="http://schemas.microsoft.com/office/drawing/2014/main" id="{D55CE4C1-CA39-8E49-A427-3A3C3C549B8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" y="1"/>
            <a:ext cx="3937751" cy="541342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11836560-B9CE-1344-A285-16E8E6C980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2219" y="5778138"/>
            <a:ext cx="11544981" cy="824088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HERE TO TYPE IN TEXT</a:t>
            </a:r>
          </a:p>
        </p:txBody>
      </p:sp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6D72F6D6-0650-7D4B-A9A2-CB973A10FF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107305" y="1"/>
            <a:ext cx="3947614" cy="541342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E2567EE5-5C0F-B74D-A105-1A8EB6D985D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4398" y="0"/>
            <a:ext cx="3947614" cy="541342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588827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x6 w/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6">
            <a:extLst>
              <a:ext uri="{FF2B5EF4-FFF2-40B4-BE49-F238E27FC236}">
                <a16:creationId xmlns:a16="http://schemas.microsoft.com/office/drawing/2014/main" id="{D55CE4C1-CA39-8E49-A427-3A3C3C549B8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2855713" cy="257555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11836560-B9CE-1344-A285-16E8E6C980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2219" y="3001715"/>
            <a:ext cx="11544981" cy="824088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HERE TO TYPE IN TEXT</a:t>
            </a:r>
          </a:p>
        </p:txBody>
      </p:sp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6D72F6D6-0650-7D4B-A9A2-CB973A10FF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32760" y="0"/>
            <a:ext cx="5022157" cy="257555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E2567EE5-5C0F-B74D-A105-1A8EB6D985D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4396" y="-1"/>
            <a:ext cx="3947614" cy="257555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42422C66-0988-3A4E-AD1E-E9E51832553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4282441"/>
            <a:ext cx="4771201" cy="257555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18BCACFD-3431-144A-9E89-C4E5D5BE72A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40753" y="4282441"/>
            <a:ext cx="3947614" cy="257555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800E39A0-8975-894E-B07D-F37E729577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057846" y="4282440"/>
            <a:ext cx="3114164" cy="257555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44937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6DF79258-1722-AE48-AD32-AB1A5C906EF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96488" y="4219100"/>
            <a:ext cx="7121086" cy="56035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pPr lvl="0"/>
            <a:r>
              <a:rPr lang="en-US" dirty="0" err="1"/>
              <a:t>email@smchealth.org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9FD765E-CA06-E14A-9703-7B0FC0CB7CB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96488" y="5145646"/>
            <a:ext cx="7121086" cy="541421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pPr lvl="0"/>
            <a:r>
              <a:rPr lang="en-US" dirty="0"/>
              <a:t>000-000-0000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CF93BAF-4744-6746-B7E2-6C740FCF08C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196488" y="3293760"/>
            <a:ext cx="7121086" cy="56035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pPr lvl="0"/>
            <a:r>
              <a:rPr lang="en-US" dirty="0" err="1"/>
              <a:t>www.smchealth.org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59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9F8710D0-C015-F045-9B40-B7C942AE5D7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8663" y="4197245"/>
            <a:ext cx="3937751" cy="2660755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E50BB373-BA9A-CB42-B3E0-CD51076A43C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45966" y="4197245"/>
            <a:ext cx="3063909" cy="2660755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391598E-94C9-7C49-B602-C3E7A1B2425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979427" y="4197244"/>
            <a:ext cx="4212573" cy="2660755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2EEF7E-F303-9B45-B60E-F49EDA6CA4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5400" b="1"/>
            </a:lvl1pPr>
          </a:lstStyle>
          <a:p>
            <a:r>
              <a:rPr lang="en-US" dirty="0"/>
              <a:t>OVERVIEW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BEC41F5B-8616-4F44-8CAB-D3146D274A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1" y="1558977"/>
            <a:ext cx="7414845" cy="2487047"/>
          </a:xfrm>
        </p:spPr>
        <p:txBody>
          <a:bodyPr/>
          <a:lstStyle/>
          <a:p>
            <a:pPr lvl="0"/>
            <a:r>
              <a:rPr lang="en-US" dirty="0"/>
              <a:t>Edit bullets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174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EF7E-F303-9B45-B60E-F49EDA6CA4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7265" y="4731082"/>
            <a:ext cx="7485473" cy="1325563"/>
          </a:xfrm>
        </p:spPr>
        <p:txBody>
          <a:bodyPr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534898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0819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estions?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0385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/3 color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EF7E-F303-9B45-B60E-F49EDA6CA4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1CD5377-86D9-984B-AF5C-B7E725081E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0136" y="2155690"/>
            <a:ext cx="2598478" cy="228917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3pPr>
            <a:lvl4pPr marL="13716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0123D84E-D84D-594B-87C2-475306D86E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35214" y="2155690"/>
            <a:ext cx="2598478" cy="228917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3pPr>
            <a:lvl4pPr marL="13716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ED014A7C-3C18-4C49-9659-7BF41FBCA58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81130" y="2155689"/>
            <a:ext cx="2598478" cy="228917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3pPr>
            <a:lvl4pPr marL="13716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0F0C11A-62FC-A442-9495-93C8A2515D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772715"/>
            <a:ext cx="8273143" cy="742385"/>
          </a:xfrm>
        </p:spPr>
        <p:txBody>
          <a:bodyPr anchor="b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Edit text</a:t>
            </a:r>
          </a:p>
        </p:txBody>
      </p:sp>
    </p:spTree>
    <p:extLst>
      <p:ext uri="{BB962C8B-B14F-4D97-AF65-F5344CB8AC3E}">
        <p14:creationId xmlns:p14="http://schemas.microsoft.com/office/powerpoint/2010/main" val="222954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EF7E-F303-9B45-B60E-F49EDA6CA4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F50C44-74B5-A04A-8F59-5A6ED439525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903751"/>
            <a:ext cx="10658475" cy="38706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64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BFDD4848-A099-0647-86D4-B8DDB875DB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4503" y="2163897"/>
            <a:ext cx="5032894" cy="2546151"/>
          </a:xfrm>
        </p:spPr>
        <p:txBody>
          <a:bodyPr/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567D1BA6-2E11-8644-93B1-1887287A808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54503" y="4759036"/>
            <a:ext cx="5032894" cy="117356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ext Placeholder 23">
            <a:extLst>
              <a:ext uri="{FF2B5EF4-FFF2-40B4-BE49-F238E27FC236}">
                <a16:creationId xmlns:a16="http://schemas.microsoft.com/office/drawing/2014/main" id="{5DF1A8D2-7252-FD45-8737-6273713DF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2220" y="365123"/>
            <a:ext cx="5069230" cy="6155597"/>
          </a:xfrm>
        </p:spPr>
        <p:txBody>
          <a:bodyPr anchor="ctr">
            <a:noAutofit/>
          </a:bodyPr>
          <a:lstStyle>
            <a:lvl1pPr marL="0" indent="0">
              <a:buNone/>
              <a:defRPr sz="5400">
                <a:solidFill>
                  <a:schemeClr val="bg1"/>
                </a:solidFill>
              </a:defRPr>
            </a:lvl1pPr>
            <a:lvl2pPr marL="457200" indent="0">
              <a:buNone/>
              <a:defRPr sz="5400">
                <a:solidFill>
                  <a:schemeClr val="bg1"/>
                </a:solidFill>
              </a:defRPr>
            </a:lvl2pPr>
            <a:lvl3pPr marL="914400" indent="0">
              <a:buNone/>
              <a:defRPr sz="5400">
                <a:solidFill>
                  <a:schemeClr val="bg1"/>
                </a:solidFill>
              </a:defRPr>
            </a:lvl3pPr>
            <a:lvl4pPr marL="1371600" indent="0">
              <a:buNone/>
              <a:defRPr sz="5400">
                <a:solidFill>
                  <a:schemeClr val="bg1"/>
                </a:solidFill>
              </a:defRPr>
            </a:lvl4pPr>
            <a:lvl5pPr marL="1828800" indent="0">
              <a:buNone/>
              <a:defRPr sz="5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HERE TO TYPE IN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B9839F6-5326-CF43-A815-1A0363FE8B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4503" y="487679"/>
            <a:ext cx="5032894" cy="1627229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3782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EF7E-F303-9B45-B60E-F49EDA6CA4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F50C44-74B5-A04A-8F59-5A6ED439525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903752"/>
            <a:ext cx="10658475" cy="387063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35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F12E-EE58-2340-AEF6-983D0135E5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0756" y="365124"/>
            <a:ext cx="4033044" cy="159541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CA58AB3-A5D6-F24F-B65C-D8401FF403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20756" y="2163897"/>
            <a:ext cx="4033044" cy="2546151"/>
          </a:xfrm>
        </p:spPr>
        <p:txBody>
          <a:bodyPr/>
          <a:lstStyle>
            <a:lvl1pPr marL="457200" marR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  <a:p>
            <a:pPr lvl="0"/>
            <a:r>
              <a:rPr lang="en-US" dirty="0"/>
              <a:t>Bullet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6361FF0-82F3-D540-9965-298EEC3670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0756" y="4759036"/>
            <a:ext cx="4033044" cy="1649686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1646C52-4B74-FA47-B979-0713A89F74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0560" y="1952731"/>
            <a:ext cx="4881563" cy="2945839"/>
          </a:xfrm>
        </p:spPr>
        <p:txBody>
          <a:bodyPr anchor="ctr">
            <a:normAutofit/>
          </a:bodyPr>
          <a:lstStyle>
            <a:lvl1pPr marL="0" indent="0">
              <a:buNone/>
              <a:defRPr sz="5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173861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EF7E-F303-9B45-B60E-F49EDA6CA4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6A2FDA23-DF2A-A04C-8689-98AD0BB4939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1904057"/>
            <a:ext cx="10658475" cy="3325667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39638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EF7E-F303-9B45-B60E-F49EDA6CA4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37066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E6345-478B-4F4B-87B3-490F984DB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B217653F-A36F-A348-AF1C-6C7563768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43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8" r:id="rId6"/>
    <p:sldLayoutId id="2147483767" r:id="rId7"/>
    <p:sldLayoutId id="2147483769" r:id="rId8"/>
    <p:sldLayoutId id="2147483786" r:id="rId9"/>
    <p:sldLayoutId id="2147483770" r:id="rId10"/>
    <p:sldLayoutId id="2147483784" r:id="rId11"/>
    <p:sldLayoutId id="2147483771" r:id="rId12"/>
    <p:sldLayoutId id="2147483774" r:id="rId13"/>
    <p:sldLayoutId id="2147483775" r:id="rId14"/>
    <p:sldLayoutId id="2147483789" r:id="rId15"/>
    <p:sldLayoutId id="2147483776" r:id="rId16"/>
    <p:sldLayoutId id="2147483777" r:id="rId17"/>
    <p:sldLayoutId id="2147483788" r:id="rId18"/>
    <p:sldLayoutId id="2147483780" r:id="rId19"/>
    <p:sldLayoutId id="2147483781" r:id="rId20"/>
    <p:sldLayoutId id="2147483782" r:id="rId21"/>
    <p:sldLayoutId id="2147483783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2C201A-17E6-6749-8B04-5926870570E0}"/>
              </a:ext>
            </a:extLst>
          </p:cNvPr>
          <p:cNvSpPr/>
          <p:nvPr/>
        </p:nvSpPr>
        <p:spPr>
          <a:xfrm flipV="1">
            <a:off x="0" y="3892062"/>
            <a:ext cx="12192000" cy="29659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E663DE39-B2CD-F04D-B247-56A63A18D670}"/>
              </a:ext>
            </a:extLst>
          </p:cNvPr>
          <p:cNvSpPr txBox="1">
            <a:spLocks/>
          </p:cNvSpPr>
          <p:nvPr/>
        </p:nvSpPr>
        <p:spPr>
          <a:xfrm>
            <a:off x="182880" y="4009293"/>
            <a:ext cx="11811000" cy="271975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758952">
              <a:spcBef>
                <a:spcPts val="830"/>
              </a:spcBef>
            </a:pPr>
            <a:r>
              <a:rPr lang="en-US" sz="52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Commission on Aging</a:t>
            </a:r>
          </a:p>
          <a:p>
            <a:pPr algn="ctr" defTabSz="758952">
              <a:spcBef>
                <a:spcPts val="830"/>
              </a:spcBef>
            </a:pPr>
            <a:r>
              <a:rPr lang="en-US" sz="52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Supporting Older Adults</a:t>
            </a:r>
          </a:p>
          <a:p>
            <a:pPr algn="ctr" defTabSz="758952">
              <a:spcBef>
                <a:spcPts val="830"/>
              </a:spcBef>
            </a:pPr>
            <a:r>
              <a:rPr lang="en-US" sz="52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 our County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2D055A-1AE3-D74E-90F1-9C091C683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197" y="1493683"/>
            <a:ext cx="10830981" cy="108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39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1A398-E21D-0844-884B-63D5F0596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1971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Commission on Aging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2D15CB-28EA-7F40-BF47-55064A1F7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239" y="6064394"/>
            <a:ext cx="5916082" cy="594360"/>
          </a:xfrm>
          <a:prstGeom prst="rect">
            <a:avLst/>
          </a:prstGeom>
        </p:spPr>
      </p:pic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65C46A79-4F51-189C-5C62-09390A1B5C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0165551"/>
              </p:ext>
            </p:extLst>
          </p:nvPr>
        </p:nvGraphicFramePr>
        <p:xfrm>
          <a:off x="1806395" y="2887870"/>
          <a:ext cx="8128179" cy="270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8782AC2-29AE-E358-02E3-8B54FBE43831}"/>
              </a:ext>
            </a:extLst>
          </p:cNvPr>
          <p:cNvSpPr txBox="1"/>
          <p:nvPr/>
        </p:nvSpPr>
        <p:spPr>
          <a:xfrm>
            <a:off x="1806395" y="1712513"/>
            <a:ext cx="844532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500" b="1" dirty="0">
                <a:latin typeface="+mj-lt"/>
                <a:ea typeface="+mj-ea"/>
                <a:cs typeface="+mj-cs"/>
              </a:rPr>
              <a:t>Mission: maintain, enhance and improve the quality of life for older adults in San Mateo County</a:t>
            </a:r>
          </a:p>
        </p:txBody>
      </p:sp>
    </p:spTree>
    <p:extLst>
      <p:ext uri="{BB962C8B-B14F-4D97-AF65-F5344CB8AC3E}">
        <p14:creationId xmlns:p14="http://schemas.microsoft.com/office/powerpoint/2010/main" val="4080872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1A398-E21D-0844-884B-63D5F0596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2" y="356222"/>
            <a:ext cx="10998433" cy="13255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CoA: </a:t>
            </a:r>
            <a:r>
              <a:rPr lang="en-US" sz="4000" b="1" dirty="0">
                <a:solidFill>
                  <a:srgbClr val="0070C0"/>
                </a:solidFill>
              </a:rPr>
              <a:t>Review and approval of the Area Plan</a:t>
            </a: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2023-24 OAA funds: $4,383,760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$2,922,354 = 67% for meals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8F38B-80C1-224D-8F47-B69B3C8F76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782957"/>
            <a:ext cx="4900863" cy="2991425"/>
          </a:xfrm>
        </p:spPr>
        <p:txBody>
          <a:bodyPr>
            <a:normAutofit fontScale="85000" lnSpcReduction="20000"/>
          </a:bodyPr>
          <a:lstStyle/>
          <a:p>
            <a:endParaRPr lang="en-US" sz="3600" dirty="0"/>
          </a:p>
          <a:p>
            <a:r>
              <a:rPr lang="en-US" sz="3600" dirty="0"/>
              <a:t>Over 60: </a:t>
            </a:r>
            <a:r>
              <a:rPr lang="en-US" sz="3600" b="1" dirty="0"/>
              <a:t>201,581 </a:t>
            </a:r>
            <a:r>
              <a:rPr lang="en-US" sz="3600" dirty="0"/>
              <a:t>people </a:t>
            </a:r>
          </a:p>
          <a:p>
            <a:pPr marL="0" indent="0">
              <a:buNone/>
            </a:pPr>
            <a:r>
              <a:rPr lang="en-US" sz="3600" dirty="0"/>
              <a:t>= 26.4 % of the population</a:t>
            </a:r>
          </a:p>
          <a:p>
            <a:r>
              <a:rPr lang="en-US" sz="3600" dirty="0"/>
              <a:t>Living in poverty*: </a:t>
            </a:r>
            <a:r>
              <a:rPr lang="en-US" sz="3600" b="1" dirty="0"/>
              <a:t>15,035</a:t>
            </a:r>
          </a:p>
          <a:p>
            <a:pPr marL="0" indent="0">
              <a:buNone/>
            </a:pPr>
            <a:r>
              <a:rPr lang="en-US" sz="3600" dirty="0"/>
              <a:t>  people over 60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*</a:t>
            </a:r>
            <a:r>
              <a:rPr lang="en-US" sz="1800" dirty="0"/>
              <a:t>less than $14,580/year in 2023 for a single person </a:t>
            </a:r>
            <a:r>
              <a:rPr lang="en-US" sz="1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58BF93-3519-B947-BE71-F380341DFC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52937" y="2922104"/>
            <a:ext cx="4900863" cy="2852278"/>
          </a:xfrm>
        </p:spPr>
        <p:txBody>
          <a:bodyPr>
            <a:normAutofit fontScale="70000" lnSpcReduction="20000"/>
          </a:bodyPr>
          <a:lstStyle/>
          <a:p>
            <a:endParaRPr lang="en-US" sz="3600" dirty="0"/>
          </a:p>
          <a:p>
            <a:r>
              <a:rPr lang="en-US" sz="3600" b="1" dirty="0"/>
              <a:t>$15 </a:t>
            </a:r>
            <a:r>
              <a:rPr lang="en-US" sz="3600" dirty="0"/>
              <a:t>for each person over 60 for meals</a:t>
            </a:r>
          </a:p>
          <a:p>
            <a:r>
              <a:rPr lang="en-US" sz="3600" b="1" dirty="0"/>
              <a:t>$7 </a:t>
            </a:r>
            <a:r>
              <a:rPr lang="en-US" sz="3600" dirty="0"/>
              <a:t>per older adult for everything else*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adult day health care, transportation, information and assistance, legal assistance, Ombudsman program, disease prevention, and  family care giver program.</a:t>
            </a:r>
            <a:endParaRPr lang="en-US" sz="1800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2D15CB-28EA-7F40-BF47-55064A1F7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239" y="6064394"/>
            <a:ext cx="5916082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38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1A398-E21D-0844-884B-63D5F0596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CoA: Advisor and Advocate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8F38B-80C1-224D-8F47-B69B3C8F76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928191"/>
            <a:ext cx="4900863" cy="384619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500" b="1" dirty="0"/>
              <a:t>OAA</a:t>
            </a:r>
            <a:r>
              <a:rPr lang="en-US" sz="4500" dirty="0"/>
              <a:t>: CoA must carry out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“</a:t>
            </a:r>
            <a:r>
              <a:rPr lang="en-US" sz="4000" kern="1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+mn-cs"/>
              </a:rPr>
              <a:t>advisory</a:t>
            </a:r>
            <a:r>
              <a:rPr lang="en-US" sz="40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 functions which further the area agency’s mission of </a:t>
            </a:r>
            <a:r>
              <a:rPr lang="en-US" sz="4000" kern="12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+mn-cs"/>
              </a:rPr>
              <a:t>developing and coordinating community-based systems of services </a:t>
            </a:r>
            <a:r>
              <a:rPr lang="en-US" sz="400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for all older individuals and family and older relative caregivers specific to each planning and service area.” 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3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45 CFR § 1321.63(a</a:t>
            </a:r>
            <a:r>
              <a:rPr lang="en-US" sz="18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58BF93-3519-B947-BE71-F380341DFC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52937" y="1858617"/>
            <a:ext cx="4900863" cy="391576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100" b="1" kern="1200" dirty="0">
                <a:latin typeface="+mn-lt"/>
                <a:ea typeface="+mn-ea"/>
                <a:cs typeface="+mn-cs"/>
              </a:rPr>
              <a:t>OCA</a:t>
            </a:r>
            <a:r>
              <a:rPr lang="en-US" sz="3100" kern="1200" dirty="0">
                <a:latin typeface="+mn-lt"/>
                <a:ea typeface="+mn-ea"/>
                <a:cs typeface="+mn-cs"/>
              </a:rPr>
              <a:t>: CoA is the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</a:t>
            </a:r>
            <a:r>
              <a:rPr lang="en-US" sz="28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principal </a:t>
            </a:r>
            <a:r>
              <a:rPr lang="en-US" sz="2800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advocate</a:t>
            </a:r>
            <a:r>
              <a:rPr lang="en-US" sz="280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body on behalf of older individuals within a planning and service area”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1800" kern="1200" dirty="0">
                <a:solidFill>
                  <a:srgbClr val="21212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Cal. </a:t>
            </a:r>
            <a:r>
              <a:rPr lang="en-US" sz="1800" kern="1200" dirty="0" err="1">
                <a:solidFill>
                  <a:srgbClr val="21212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Welf</a:t>
            </a:r>
            <a:r>
              <a:rPr lang="en-US" sz="1800" kern="1200" dirty="0">
                <a:solidFill>
                  <a:srgbClr val="21212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and Inst. Code § 9402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2D15CB-28EA-7F40-BF47-55064A1F7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239" y="6064394"/>
            <a:ext cx="5916082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76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1A398-E21D-0844-884B-63D5F0596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5313"/>
            <a:ext cx="10515600" cy="144933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Advisor: </a:t>
            </a:r>
            <a:r>
              <a:rPr lang="en-US" sz="4000" kern="1200" dirty="0">
                <a:solidFill>
                  <a:srgbClr val="000000"/>
                </a:solidFill>
              </a:rPr>
              <a:t>development and coordination of community-based systems of services </a:t>
            </a:r>
            <a:br>
              <a:rPr lang="en-US" sz="4000" dirty="0">
                <a:solidFill>
                  <a:srgbClr val="000000"/>
                </a:solidFill>
                <a:effectLst/>
              </a:rPr>
            </a:b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8F38B-80C1-224D-8F47-B69B3C8F76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1" y="2504661"/>
            <a:ext cx="3067878" cy="3269720"/>
          </a:xfrm>
        </p:spPr>
        <p:txBody>
          <a:bodyPr>
            <a:normAutofit/>
          </a:bodyPr>
          <a:lstStyle/>
          <a:p>
            <a:pPr marL="457200" lvl="1" indent="0" defTabSz="758952">
              <a:lnSpc>
                <a:spcPct val="100000"/>
              </a:lnSpc>
              <a:spcBef>
                <a:spcPts val="0"/>
              </a:spcBef>
              <a:buNone/>
            </a:pPr>
            <a:endParaRPr lang="en-US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57200" lvl="1" indent="0" defTabSz="758952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 cities </a:t>
            </a:r>
          </a:p>
          <a:p>
            <a:pPr marL="457200" lvl="1" indent="0" defTabSz="758952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many non-profits provide services for older adults in  San Mateo County</a:t>
            </a:r>
            <a:endParaRPr lang="en-US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58BF93-3519-B947-BE71-F380341DFC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53948" y="2504661"/>
            <a:ext cx="7620373" cy="3269720"/>
          </a:xfrm>
        </p:spPr>
        <p:txBody>
          <a:bodyPr>
            <a:normAutofit/>
          </a:bodyPr>
          <a:lstStyle/>
          <a:p>
            <a:pPr marL="0" indent="0" defTabSz="758952">
              <a:spcAft>
                <a:spcPts val="600"/>
              </a:spcAft>
              <a:buNone/>
            </a:pPr>
            <a:r>
              <a:rPr lang="en-US" sz="2800" b="1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CoA gathers and disseminates information </a:t>
            </a:r>
          </a:p>
          <a:p>
            <a:pPr marL="722376" lvl="1" indent="-342900" defTabSz="758952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On-demand transportation for seniors</a:t>
            </a:r>
          </a:p>
          <a:p>
            <a:pPr marL="722376" lvl="1" indent="-342900" defTabSz="758952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 Service Agencies</a:t>
            </a:r>
          </a:p>
          <a:p>
            <a:pPr marL="0" indent="0" defTabSz="758952">
              <a:spcAft>
                <a:spcPts val="600"/>
              </a:spcAft>
              <a:buNone/>
            </a:pPr>
            <a:r>
              <a:rPr lang="en-US" sz="2800" b="1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Commissioners develop relationships </a:t>
            </a:r>
          </a:p>
          <a:p>
            <a:pPr marL="722376" lvl="1" indent="-342900" defTabSz="758952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Senior Centers and Programs, Senior Advisory Boards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2D15CB-28EA-7F40-BF47-55064A1F7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239" y="6064394"/>
            <a:ext cx="5916082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6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1A398-E21D-0844-884B-63D5F0596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b="1" dirty="0"/>
            </a:br>
            <a:r>
              <a:rPr lang="en-US" b="1" dirty="0"/>
              <a:t>Advocate:  </a:t>
            </a:r>
            <a:r>
              <a:rPr lang="en-US" sz="4000" dirty="0">
                <a:solidFill>
                  <a:srgbClr val="000000"/>
                </a:solidFill>
              </a:rPr>
              <a:t>Provision of resources for older adults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8F38B-80C1-224D-8F47-B69B3C8F76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903751"/>
            <a:ext cx="10174357" cy="3870631"/>
          </a:xfrm>
        </p:spPr>
        <p:txBody>
          <a:bodyPr>
            <a:normAutofit lnSpcReduction="10000"/>
          </a:bodyPr>
          <a:lstStyle/>
          <a:p>
            <a:pPr marL="0" indent="0" defTabSz="795528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800" b="1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funding for programs and services for older adults</a:t>
            </a:r>
          </a:p>
          <a:p>
            <a:pPr marL="740664" lvl="1" indent="-342900" defTabSz="79552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Measure K funding for Families, Children and </a:t>
            </a:r>
            <a:r>
              <a:rPr lang="en-US" sz="2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Seniors</a:t>
            </a:r>
          </a:p>
          <a:p>
            <a:pPr marL="0" indent="0" defTabSz="795528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800" b="1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transportation options</a:t>
            </a:r>
          </a:p>
          <a:p>
            <a:pPr marL="740664" lvl="1" indent="-342900" defTabSz="79552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Transportation</a:t>
            </a:r>
            <a:r>
              <a: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 Veterans’ Home in </a:t>
            </a:r>
            <a:r>
              <a:rPr lang="en-US" sz="28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Colma</a:t>
            </a:r>
            <a:endParaRPr lang="en-US" sz="2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defTabSz="795528">
              <a:spcAft>
                <a:spcPts val="600"/>
              </a:spcAft>
              <a:buNone/>
            </a:pPr>
            <a:r>
              <a:rPr lang="en-US" sz="2800" b="1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information about services and programs</a:t>
            </a:r>
          </a:p>
          <a:p>
            <a:pPr marL="740664" lvl="1" indent="-342900" defTabSz="79552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Help at Home guide update and distribution</a:t>
            </a:r>
          </a:p>
          <a:p>
            <a:pPr marL="740664" lvl="1" indent="-342900" defTabSz="79552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Meeting public at events for older adults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58BF93-3519-B947-BE71-F380341DFC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353799" y="1903752"/>
            <a:ext cx="45719" cy="417985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2D15CB-28EA-7F40-BF47-55064A1F7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239" y="6064394"/>
            <a:ext cx="5916082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38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C42243C1-6E8A-2BB7-718F-31BCB63929E7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2"/>
          <a:srcRect t="2414" b="2414"/>
          <a:stretch>
            <a:fillRect/>
          </a:stretch>
        </p:blipFill>
        <p:spPr>
          <a:xfrm>
            <a:off x="-653920" y="102742"/>
            <a:ext cx="12939455" cy="6929944"/>
          </a:xfr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DC443AC6-193C-AC46-BB23-E68E87AFF0C0}"/>
              </a:ext>
            </a:extLst>
          </p:cNvPr>
          <p:cNvSpPr/>
          <p:nvPr/>
        </p:nvSpPr>
        <p:spPr>
          <a:xfrm flipH="1">
            <a:off x="-154089" y="5258600"/>
            <a:ext cx="12439625" cy="1698553"/>
          </a:xfrm>
          <a:custGeom>
            <a:avLst/>
            <a:gdLst>
              <a:gd name="connsiteX0" fmla="*/ 20548 w 6482993"/>
              <a:gd name="connsiteY0" fmla="*/ 30822 h 1212350"/>
              <a:gd name="connsiteX1" fmla="*/ 0 w 6482993"/>
              <a:gd name="connsiteY1" fmla="*/ 636997 h 1212350"/>
              <a:gd name="connsiteX2" fmla="*/ 5856270 w 6482993"/>
              <a:gd name="connsiteY2" fmla="*/ 1212350 h 1212350"/>
              <a:gd name="connsiteX3" fmla="*/ 6482993 w 6482993"/>
              <a:gd name="connsiteY3" fmla="*/ 0 h 1212350"/>
              <a:gd name="connsiteX4" fmla="*/ 20548 w 6482993"/>
              <a:gd name="connsiteY4" fmla="*/ 30822 h 1212350"/>
              <a:gd name="connsiteX0" fmla="*/ 0 w 6484670"/>
              <a:gd name="connsiteY0" fmla="*/ 33997 h 1212350"/>
              <a:gd name="connsiteX1" fmla="*/ 1677 w 6484670"/>
              <a:gd name="connsiteY1" fmla="*/ 636997 h 1212350"/>
              <a:gd name="connsiteX2" fmla="*/ 5857947 w 6484670"/>
              <a:gd name="connsiteY2" fmla="*/ 1212350 h 1212350"/>
              <a:gd name="connsiteX3" fmla="*/ 6484670 w 6484670"/>
              <a:gd name="connsiteY3" fmla="*/ 0 h 1212350"/>
              <a:gd name="connsiteX4" fmla="*/ 0 w 6484670"/>
              <a:gd name="connsiteY4" fmla="*/ 33997 h 1212350"/>
              <a:gd name="connsiteX0" fmla="*/ 538983 w 7023653"/>
              <a:gd name="connsiteY0" fmla="*/ 33997 h 1442341"/>
              <a:gd name="connsiteX1" fmla="*/ 0 w 7023653"/>
              <a:gd name="connsiteY1" fmla="*/ 1442341 h 1442341"/>
              <a:gd name="connsiteX2" fmla="*/ 6396930 w 7023653"/>
              <a:gd name="connsiteY2" fmla="*/ 1212350 h 1442341"/>
              <a:gd name="connsiteX3" fmla="*/ 7023653 w 7023653"/>
              <a:gd name="connsiteY3" fmla="*/ 0 h 1442341"/>
              <a:gd name="connsiteX4" fmla="*/ 538983 w 7023653"/>
              <a:gd name="connsiteY4" fmla="*/ 33997 h 1442341"/>
              <a:gd name="connsiteX0" fmla="*/ 538983 w 7023653"/>
              <a:gd name="connsiteY0" fmla="*/ 33997 h 1447241"/>
              <a:gd name="connsiteX1" fmla="*/ 0 w 7023653"/>
              <a:gd name="connsiteY1" fmla="*/ 1442341 h 1447241"/>
              <a:gd name="connsiteX2" fmla="*/ 7012451 w 7023653"/>
              <a:gd name="connsiteY2" fmla="*/ 1447241 h 1447241"/>
              <a:gd name="connsiteX3" fmla="*/ 7023653 w 7023653"/>
              <a:gd name="connsiteY3" fmla="*/ 0 h 1447241"/>
              <a:gd name="connsiteX4" fmla="*/ 538983 w 7023653"/>
              <a:gd name="connsiteY4" fmla="*/ 33997 h 1447241"/>
              <a:gd name="connsiteX0" fmla="*/ 688704 w 7023653"/>
              <a:gd name="connsiteY0" fmla="*/ 0 h 1581024"/>
              <a:gd name="connsiteX1" fmla="*/ 0 w 7023653"/>
              <a:gd name="connsiteY1" fmla="*/ 1576124 h 1581024"/>
              <a:gd name="connsiteX2" fmla="*/ 7012451 w 7023653"/>
              <a:gd name="connsiteY2" fmla="*/ 1581024 h 1581024"/>
              <a:gd name="connsiteX3" fmla="*/ 7023653 w 7023653"/>
              <a:gd name="connsiteY3" fmla="*/ 133783 h 1581024"/>
              <a:gd name="connsiteX4" fmla="*/ 688704 w 7023653"/>
              <a:gd name="connsiteY4" fmla="*/ 0 h 1581024"/>
              <a:gd name="connsiteX0" fmla="*/ 688704 w 7012451"/>
              <a:gd name="connsiteY0" fmla="*/ 0 h 1581024"/>
              <a:gd name="connsiteX1" fmla="*/ 0 w 7012451"/>
              <a:gd name="connsiteY1" fmla="*/ 1576124 h 1581024"/>
              <a:gd name="connsiteX2" fmla="*/ 7012451 w 7012451"/>
              <a:gd name="connsiteY2" fmla="*/ 1581024 h 1581024"/>
              <a:gd name="connsiteX3" fmla="*/ 6990382 w 7012451"/>
              <a:gd name="connsiteY3" fmla="*/ 1023016 h 1581024"/>
              <a:gd name="connsiteX4" fmla="*/ 688704 w 7012451"/>
              <a:gd name="connsiteY4" fmla="*/ 0 h 1581024"/>
              <a:gd name="connsiteX0" fmla="*/ 688704 w 7040289"/>
              <a:gd name="connsiteY0" fmla="*/ 0 h 1581024"/>
              <a:gd name="connsiteX1" fmla="*/ 0 w 7040289"/>
              <a:gd name="connsiteY1" fmla="*/ 1576124 h 1581024"/>
              <a:gd name="connsiteX2" fmla="*/ 7012451 w 7040289"/>
              <a:gd name="connsiteY2" fmla="*/ 1581024 h 1581024"/>
              <a:gd name="connsiteX3" fmla="*/ 7040289 w 7040289"/>
              <a:gd name="connsiteY3" fmla="*/ 1064961 h 1581024"/>
              <a:gd name="connsiteX4" fmla="*/ 688704 w 7040289"/>
              <a:gd name="connsiteY4" fmla="*/ 0 h 1581024"/>
              <a:gd name="connsiteX0" fmla="*/ 688704 w 7054040"/>
              <a:gd name="connsiteY0" fmla="*/ 0 h 1606190"/>
              <a:gd name="connsiteX1" fmla="*/ 0 w 7054040"/>
              <a:gd name="connsiteY1" fmla="*/ 1576124 h 1606190"/>
              <a:gd name="connsiteX2" fmla="*/ 7054040 w 7054040"/>
              <a:gd name="connsiteY2" fmla="*/ 1606190 h 1606190"/>
              <a:gd name="connsiteX3" fmla="*/ 7040289 w 7054040"/>
              <a:gd name="connsiteY3" fmla="*/ 1064961 h 1606190"/>
              <a:gd name="connsiteX4" fmla="*/ 688704 w 7054040"/>
              <a:gd name="connsiteY4" fmla="*/ 0 h 1606190"/>
              <a:gd name="connsiteX0" fmla="*/ 688704 w 7054040"/>
              <a:gd name="connsiteY0" fmla="*/ 0 h 1606190"/>
              <a:gd name="connsiteX1" fmla="*/ 0 w 7054040"/>
              <a:gd name="connsiteY1" fmla="*/ 1576124 h 1606190"/>
              <a:gd name="connsiteX2" fmla="*/ 7054040 w 7054040"/>
              <a:gd name="connsiteY2" fmla="*/ 1606190 h 1606190"/>
              <a:gd name="connsiteX3" fmla="*/ 7047225 w 7054040"/>
              <a:gd name="connsiteY3" fmla="*/ 553111 h 1606190"/>
              <a:gd name="connsiteX4" fmla="*/ 688704 w 7054040"/>
              <a:gd name="connsiteY4" fmla="*/ 0 h 1606190"/>
              <a:gd name="connsiteX0" fmla="*/ 640150 w 7054040"/>
              <a:gd name="connsiteY0" fmla="*/ 0 h 1263391"/>
              <a:gd name="connsiteX1" fmla="*/ 0 w 7054040"/>
              <a:gd name="connsiteY1" fmla="*/ 1233325 h 1263391"/>
              <a:gd name="connsiteX2" fmla="*/ 7054040 w 7054040"/>
              <a:gd name="connsiteY2" fmla="*/ 1263391 h 1263391"/>
              <a:gd name="connsiteX3" fmla="*/ 7047225 w 7054040"/>
              <a:gd name="connsiteY3" fmla="*/ 210312 h 1263391"/>
              <a:gd name="connsiteX4" fmla="*/ 640150 w 7054040"/>
              <a:gd name="connsiteY4" fmla="*/ 0 h 1263391"/>
              <a:gd name="connsiteX0" fmla="*/ 695640 w 7054040"/>
              <a:gd name="connsiteY0" fmla="*/ 0 h 1300958"/>
              <a:gd name="connsiteX1" fmla="*/ 0 w 7054040"/>
              <a:gd name="connsiteY1" fmla="*/ 1270892 h 1300958"/>
              <a:gd name="connsiteX2" fmla="*/ 7054040 w 7054040"/>
              <a:gd name="connsiteY2" fmla="*/ 1300958 h 1300958"/>
              <a:gd name="connsiteX3" fmla="*/ 7047225 w 7054040"/>
              <a:gd name="connsiteY3" fmla="*/ 247879 h 1300958"/>
              <a:gd name="connsiteX4" fmla="*/ 695640 w 7054040"/>
              <a:gd name="connsiteY4" fmla="*/ 0 h 1300958"/>
              <a:gd name="connsiteX0" fmla="*/ 0 w 9338824"/>
              <a:gd name="connsiteY0" fmla="*/ 1017054 h 1053079"/>
              <a:gd name="connsiteX1" fmla="*/ 2284784 w 9338824"/>
              <a:gd name="connsiteY1" fmla="*/ 1023013 h 1053079"/>
              <a:gd name="connsiteX2" fmla="*/ 9338824 w 9338824"/>
              <a:gd name="connsiteY2" fmla="*/ 1053079 h 1053079"/>
              <a:gd name="connsiteX3" fmla="*/ 9332009 w 9338824"/>
              <a:gd name="connsiteY3" fmla="*/ 0 h 1053079"/>
              <a:gd name="connsiteX4" fmla="*/ 0 w 9338824"/>
              <a:gd name="connsiteY4" fmla="*/ 1017054 h 1053079"/>
              <a:gd name="connsiteX0" fmla="*/ 0 w 10122216"/>
              <a:gd name="connsiteY0" fmla="*/ 0 h 1144209"/>
              <a:gd name="connsiteX1" fmla="*/ 3068176 w 10122216"/>
              <a:gd name="connsiteY1" fmla="*/ 1114143 h 1144209"/>
              <a:gd name="connsiteX2" fmla="*/ 10122216 w 10122216"/>
              <a:gd name="connsiteY2" fmla="*/ 1144209 h 1144209"/>
              <a:gd name="connsiteX3" fmla="*/ 10115401 w 10122216"/>
              <a:gd name="connsiteY3" fmla="*/ 91130 h 1144209"/>
              <a:gd name="connsiteX4" fmla="*/ 0 w 10122216"/>
              <a:gd name="connsiteY4" fmla="*/ 0 h 1144209"/>
              <a:gd name="connsiteX0" fmla="*/ 65392 w 10187608"/>
              <a:gd name="connsiteY0" fmla="*/ 0 h 1144209"/>
              <a:gd name="connsiteX1" fmla="*/ 0 w 10187608"/>
              <a:gd name="connsiteY1" fmla="*/ 1044882 h 1144209"/>
              <a:gd name="connsiteX2" fmla="*/ 10187608 w 10187608"/>
              <a:gd name="connsiteY2" fmla="*/ 1144209 h 1144209"/>
              <a:gd name="connsiteX3" fmla="*/ 10180793 w 10187608"/>
              <a:gd name="connsiteY3" fmla="*/ 91130 h 1144209"/>
              <a:gd name="connsiteX4" fmla="*/ 65392 w 10187608"/>
              <a:gd name="connsiteY4" fmla="*/ 0 h 1144209"/>
              <a:gd name="connsiteX0" fmla="*/ 6491 w 10187608"/>
              <a:gd name="connsiteY0" fmla="*/ 0 h 1144209"/>
              <a:gd name="connsiteX1" fmla="*/ 0 w 10187608"/>
              <a:gd name="connsiteY1" fmla="*/ 1044882 h 1144209"/>
              <a:gd name="connsiteX2" fmla="*/ 10187608 w 10187608"/>
              <a:gd name="connsiteY2" fmla="*/ 1144209 h 1144209"/>
              <a:gd name="connsiteX3" fmla="*/ 10180793 w 10187608"/>
              <a:gd name="connsiteY3" fmla="*/ 91130 h 1144209"/>
              <a:gd name="connsiteX4" fmla="*/ 6491 w 10187608"/>
              <a:gd name="connsiteY4" fmla="*/ 0 h 1144209"/>
              <a:gd name="connsiteX0" fmla="*/ 6491 w 10187608"/>
              <a:gd name="connsiteY0" fmla="*/ 0 h 1220228"/>
              <a:gd name="connsiteX1" fmla="*/ 0 w 10187608"/>
              <a:gd name="connsiteY1" fmla="*/ 1044882 h 1220228"/>
              <a:gd name="connsiteX2" fmla="*/ 10187608 w 10187608"/>
              <a:gd name="connsiteY2" fmla="*/ 1144209 h 1220228"/>
              <a:gd name="connsiteX3" fmla="*/ 8608119 w 10187608"/>
              <a:gd name="connsiteY3" fmla="*/ 1115471 h 1220228"/>
              <a:gd name="connsiteX4" fmla="*/ 6491 w 10187608"/>
              <a:gd name="connsiteY4" fmla="*/ 0 h 1220228"/>
              <a:gd name="connsiteX0" fmla="*/ 6491 w 8608193"/>
              <a:gd name="connsiteY0" fmla="*/ 0 h 1218460"/>
              <a:gd name="connsiteX1" fmla="*/ 0 w 8608193"/>
              <a:gd name="connsiteY1" fmla="*/ 1044882 h 1218460"/>
              <a:gd name="connsiteX2" fmla="*/ 8561922 w 8608193"/>
              <a:gd name="connsiteY2" fmla="*/ 1129628 h 1218460"/>
              <a:gd name="connsiteX3" fmla="*/ 8608119 w 8608193"/>
              <a:gd name="connsiteY3" fmla="*/ 1115471 h 1218460"/>
              <a:gd name="connsiteX4" fmla="*/ 6491 w 8608193"/>
              <a:gd name="connsiteY4" fmla="*/ 0 h 1218460"/>
              <a:gd name="connsiteX0" fmla="*/ 6491 w 8672944"/>
              <a:gd name="connsiteY0" fmla="*/ 0 h 1139545"/>
              <a:gd name="connsiteX1" fmla="*/ 0 w 8672944"/>
              <a:gd name="connsiteY1" fmla="*/ 1044882 h 1139545"/>
              <a:gd name="connsiteX2" fmla="*/ 8561922 w 8672944"/>
              <a:gd name="connsiteY2" fmla="*/ 1129628 h 1139545"/>
              <a:gd name="connsiteX3" fmla="*/ 8672911 w 8672944"/>
              <a:gd name="connsiteY3" fmla="*/ 1024337 h 1139545"/>
              <a:gd name="connsiteX4" fmla="*/ 6491 w 8672944"/>
              <a:gd name="connsiteY4" fmla="*/ 0 h 1139545"/>
              <a:gd name="connsiteX0" fmla="*/ 6491 w 8674946"/>
              <a:gd name="connsiteY0" fmla="*/ 0 h 1129628"/>
              <a:gd name="connsiteX1" fmla="*/ 0 w 8674946"/>
              <a:gd name="connsiteY1" fmla="*/ 1044882 h 1129628"/>
              <a:gd name="connsiteX2" fmla="*/ 8561922 w 8674946"/>
              <a:gd name="connsiteY2" fmla="*/ 1129628 h 1129628"/>
              <a:gd name="connsiteX3" fmla="*/ 8672911 w 8674946"/>
              <a:gd name="connsiteY3" fmla="*/ 1024337 h 1129628"/>
              <a:gd name="connsiteX4" fmla="*/ 6491 w 8674946"/>
              <a:gd name="connsiteY4" fmla="*/ 0 h 1129628"/>
              <a:gd name="connsiteX0" fmla="*/ 6491 w 8674946"/>
              <a:gd name="connsiteY0" fmla="*/ 0 h 1129628"/>
              <a:gd name="connsiteX1" fmla="*/ 0 w 8674946"/>
              <a:gd name="connsiteY1" fmla="*/ 1044882 h 1129628"/>
              <a:gd name="connsiteX2" fmla="*/ 8561922 w 8674946"/>
              <a:gd name="connsiteY2" fmla="*/ 1129628 h 1129628"/>
              <a:gd name="connsiteX3" fmla="*/ 8672911 w 8674946"/>
              <a:gd name="connsiteY3" fmla="*/ 1024337 h 1129628"/>
              <a:gd name="connsiteX4" fmla="*/ 6491 w 8674946"/>
              <a:gd name="connsiteY4" fmla="*/ 0 h 1129628"/>
              <a:gd name="connsiteX0" fmla="*/ 6491 w 8674946"/>
              <a:gd name="connsiteY0" fmla="*/ 0 h 874454"/>
              <a:gd name="connsiteX1" fmla="*/ 0 w 8674946"/>
              <a:gd name="connsiteY1" fmla="*/ 789708 h 874454"/>
              <a:gd name="connsiteX2" fmla="*/ 8561922 w 8674946"/>
              <a:gd name="connsiteY2" fmla="*/ 874454 h 874454"/>
              <a:gd name="connsiteX3" fmla="*/ 8672911 w 8674946"/>
              <a:gd name="connsiteY3" fmla="*/ 769163 h 874454"/>
              <a:gd name="connsiteX4" fmla="*/ 6491 w 8674946"/>
              <a:gd name="connsiteY4" fmla="*/ 0 h 874454"/>
              <a:gd name="connsiteX0" fmla="*/ 12381 w 8674946"/>
              <a:gd name="connsiteY0" fmla="*/ 0 h 965588"/>
              <a:gd name="connsiteX1" fmla="*/ 0 w 8674946"/>
              <a:gd name="connsiteY1" fmla="*/ 880842 h 965588"/>
              <a:gd name="connsiteX2" fmla="*/ 8561922 w 8674946"/>
              <a:gd name="connsiteY2" fmla="*/ 965588 h 965588"/>
              <a:gd name="connsiteX3" fmla="*/ 8672911 w 8674946"/>
              <a:gd name="connsiteY3" fmla="*/ 860297 h 965588"/>
              <a:gd name="connsiteX4" fmla="*/ 12381 w 8674946"/>
              <a:gd name="connsiteY4" fmla="*/ 0 h 965588"/>
              <a:gd name="connsiteX0" fmla="*/ 12381 w 9056334"/>
              <a:gd name="connsiteY0" fmla="*/ 0 h 965588"/>
              <a:gd name="connsiteX1" fmla="*/ 0 w 9056334"/>
              <a:gd name="connsiteY1" fmla="*/ 880842 h 965588"/>
              <a:gd name="connsiteX2" fmla="*/ 8561922 w 9056334"/>
              <a:gd name="connsiteY2" fmla="*/ 965588 h 965588"/>
              <a:gd name="connsiteX3" fmla="*/ 9055771 w 9056334"/>
              <a:gd name="connsiteY3" fmla="*/ 867588 h 965588"/>
              <a:gd name="connsiteX4" fmla="*/ 12381 w 9056334"/>
              <a:gd name="connsiteY4" fmla="*/ 0 h 965588"/>
              <a:gd name="connsiteX0" fmla="*/ 12381 w 9056334"/>
              <a:gd name="connsiteY0" fmla="*/ 0 h 965779"/>
              <a:gd name="connsiteX1" fmla="*/ 0 w 9056334"/>
              <a:gd name="connsiteY1" fmla="*/ 880842 h 965779"/>
              <a:gd name="connsiteX2" fmla="*/ 8561922 w 9056334"/>
              <a:gd name="connsiteY2" fmla="*/ 965588 h 965779"/>
              <a:gd name="connsiteX3" fmla="*/ 9055771 w 9056334"/>
              <a:gd name="connsiteY3" fmla="*/ 867588 h 965779"/>
              <a:gd name="connsiteX4" fmla="*/ 12381 w 9056334"/>
              <a:gd name="connsiteY4" fmla="*/ 0 h 965779"/>
              <a:gd name="connsiteX0" fmla="*/ 12381 w 9056334"/>
              <a:gd name="connsiteY0" fmla="*/ 0 h 965779"/>
              <a:gd name="connsiteX1" fmla="*/ 0 w 9056334"/>
              <a:gd name="connsiteY1" fmla="*/ 880842 h 965779"/>
              <a:gd name="connsiteX2" fmla="*/ 8561922 w 9056334"/>
              <a:gd name="connsiteY2" fmla="*/ 965588 h 965779"/>
              <a:gd name="connsiteX3" fmla="*/ 9055771 w 9056334"/>
              <a:gd name="connsiteY3" fmla="*/ 867588 h 965779"/>
              <a:gd name="connsiteX4" fmla="*/ 12381 w 9056334"/>
              <a:gd name="connsiteY4" fmla="*/ 0 h 965779"/>
              <a:gd name="connsiteX0" fmla="*/ 19255 w 9063208"/>
              <a:gd name="connsiteY0" fmla="*/ 0 h 965779"/>
              <a:gd name="connsiteX1" fmla="*/ 0 w 9063208"/>
              <a:gd name="connsiteY1" fmla="*/ 894197 h 965779"/>
              <a:gd name="connsiteX2" fmla="*/ 8568796 w 9063208"/>
              <a:gd name="connsiteY2" fmla="*/ 965588 h 965779"/>
              <a:gd name="connsiteX3" fmla="*/ 9062645 w 9063208"/>
              <a:gd name="connsiteY3" fmla="*/ 867588 h 965779"/>
              <a:gd name="connsiteX4" fmla="*/ 19255 w 9063208"/>
              <a:gd name="connsiteY4" fmla="*/ 0 h 965779"/>
              <a:gd name="connsiteX0" fmla="*/ 19255 w 9063173"/>
              <a:gd name="connsiteY0" fmla="*/ 0 h 897862"/>
              <a:gd name="connsiteX1" fmla="*/ 0 w 9063173"/>
              <a:gd name="connsiteY1" fmla="*/ 894197 h 897862"/>
              <a:gd name="connsiteX2" fmla="*/ 8533639 w 9063173"/>
              <a:gd name="connsiteY2" fmla="*/ 897283 h 897862"/>
              <a:gd name="connsiteX3" fmla="*/ 9062645 w 9063173"/>
              <a:gd name="connsiteY3" fmla="*/ 867588 h 897862"/>
              <a:gd name="connsiteX4" fmla="*/ 19255 w 9063173"/>
              <a:gd name="connsiteY4" fmla="*/ 0 h 897862"/>
              <a:gd name="connsiteX0" fmla="*/ 19255 w 9066767"/>
              <a:gd name="connsiteY0" fmla="*/ 0 h 894197"/>
              <a:gd name="connsiteX1" fmla="*/ 0 w 9066767"/>
              <a:gd name="connsiteY1" fmla="*/ 894197 h 894197"/>
              <a:gd name="connsiteX2" fmla="*/ 9025843 w 9066767"/>
              <a:gd name="connsiteY2" fmla="*/ 866925 h 894197"/>
              <a:gd name="connsiteX3" fmla="*/ 9062645 w 9066767"/>
              <a:gd name="connsiteY3" fmla="*/ 867588 h 894197"/>
              <a:gd name="connsiteX4" fmla="*/ 19255 w 9066767"/>
              <a:gd name="connsiteY4" fmla="*/ 0 h 894197"/>
              <a:gd name="connsiteX0" fmla="*/ 32 w 9047544"/>
              <a:gd name="connsiteY0" fmla="*/ 0 h 870945"/>
              <a:gd name="connsiteX1" fmla="*/ 97968 w 9047544"/>
              <a:gd name="connsiteY1" fmla="*/ 825891 h 870945"/>
              <a:gd name="connsiteX2" fmla="*/ 9006620 w 9047544"/>
              <a:gd name="connsiteY2" fmla="*/ 866925 h 870945"/>
              <a:gd name="connsiteX3" fmla="*/ 9043422 w 9047544"/>
              <a:gd name="connsiteY3" fmla="*/ 867588 h 870945"/>
              <a:gd name="connsiteX4" fmla="*/ 32 w 9047544"/>
              <a:gd name="connsiteY4" fmla="*/ 0 h 870945"/>
              <a:gd name="connsiteX0" fmla="*/ 124 w 8965602"/>
              <a:gd name="connsiteY0" fmla="*/ 0 h 886124"/>
              <a:gd name="connsiteX1" fmla="*/ 16026 w 8965602"/>
              <a:gd name="connsiteY1" fmla="*/ 841070 h 886124"/>
              <a:gd name="connsiteX2" fmla="*/ 8924678 w 8965602"/>
              <a:gd name="connsiteY2" fmla="*/ 882104 h 886124"/>
              <a:gd name="connsiteX3" fmla="*/ 8961480 w 8965602"/>
              <a:gd name="connsiteY3" fmla="*/ 882767 h 886124"/>
              <a:gd name="connsiteX4" fmla="*/ 124 w 8965602"/>
              <a:gd name="connsiteY4" fmla="*/ 0 h 886124"/>
              <a:gd name="connsiteX0" fmla="*/ 20759 w 8986237"/>
              <a:gd name="connsiteY0" fmla="*/ 0 h 886124"/>
              <a:gd name="connsiteX1" fmla="*/ 0 w 8986237"/>
              <a:gd name="connsiteY1" fmla="*/ 868675 h 886124"/>
              <a:gd name="connsiteX2" fmla="*/ 8945313 w 8986237"/>
              <a:gd name="connsiteY2" fmla="*/ 882104 h 886124"/>
              <a:gd name="connsiteX3" fmla="*/ 8982115 w 8986237"/>
              <a:gd name="connsiteY3" fmla="*/ 882767 h 886124"/>
              <a:gd name="connsiteX4" fmla="*/ 20759 w 8986237"/>
              <a:gd name="connsiteY4" fmla="*/ 0 h 886124"/>
              <a:gd name="connsiteX0" fmla="*/ 20759 w 9135085"/>
              <a:gd name="connsiteY0" fmla="*/ 0 h 882296"/>
              <a:gd name="connsiteX1" fmla="*/ 0 w 9135085"/>
              <a:gd name="connsiteY1" fmla="*/ 868675 h 882296"/>
              <a:gd name="connsiteX2" fmla="*/ 8945313 w 9135085"/>
              <a:gd name="connsiteY2" fmla="*/ 882104 h 882296"/>
              <a:gd name="connsiteX3" fmla="*/ 9133754 w 9135085"/>
              <a:gd name="connsiteY3" fmla="*/ 784897 h 882296"/>
              <a:gd name="connsiteX4" fmla="*/ 20759 w 9135085"/>
              <a:gd name="connsiteY4" fmla="*/ 0 h 882296"/>
              <a:gd name="connsiteX0" fmla="*/ 20759 w 9643232"/>
              <a:gd name="connsiteY0" fmla="*/ 0 h 882208"/>
              <a:gd name="connsiteX1" fmla="*/ 0 w 9643232"/>
              <a:gd name="connsiteY1" fmla="*/ 868675 h 882208"/>
              <a:gd name="connsiteX2" fmla="*/ 8945313 w 9643232"/>
              <a:gd name="connsiteY2" fmla="*/ 882104 h 882208"/>
              <a:gd name="connsiteX3" fmla="*/ 9642826 w 9643232"/>
              <a:gd name="connsiteY3" fmla="*/ 700076 h 882208"/>
              <a:gd name="connsiteX4" fmla="*/ 20759 w 9643232"/>
              <a:gd name="connsiteY4" fmla="*/ 0 h 882208"/>
              <a:gd name="connsiteX0" fmla="*/ 20759 w 9660181"/>
              <a:gd name="connsiteY0" fmla="*/ 0 h 875687"/>
              <a:gd name="connsiteX1" fmla="*/ 0 w 9660181"/>
              <a:gd name="connsiteY1" fmla="*/ 868675 h 875687"/>
              <a:gd name="connsiteX2" fmla="*/ 9660181 w 9660181"/>
              <a:gd name="connsiteY2" fmla="*/ 875579 h 875687"/>
              <a:gd name="connsiteX3" fmla="*/ 9642826 w 9660181"/>
              <a:gd name="connsiteY3" fmla="*/ 700076 h 875687"/>
              <a:gd name="connsiteX4" fmla="*/ 20759 w 9660181"/>
              <a:gd name="connsiteY4" fmla="*/ 0 h 875687"/>
              <a:gd name="connsiteX0" fmla="*/ 20759 w 9711399"/>
              <a:gd name="connsiteY0" fmla="*/ 0 h 875654"/>
              <a:gd name="connsiteX1" fmla="*/ 0 w 9711399"/>
              <a:gd name="connsiteY1" fmla="*/ 868675 h 875654"/>
              <a:gd name="connsiteX2" fmla="*/ 9660181 w 9711399"/>
              <a:gd name="connsiteY2" fmla="*/ 875579 h 875654"/>
              <a:gd name="connsiteX3" fmla="*/ 9707814 w 9711399"/>
              <a:gd name="connsiteY3" fmla="*/ 621780 h 875654"/>
              <a:gd name="connsiteX4" fmla="*/ 20759 w 9711399"/>
              <a:gd name="connsiteY4" fmla="*/ 0 h 875654"/>
              <a:gd name="connsiteX0" fmla="*/ 20759 w 9725169"/>
              <a:gd name="connsiteY0" fmla="*/ 0 h 869131"/>
              <a:gd name="connsiteX1" fmla="*/ 0 w 9725169"/>
              <a:gd name="connsiteY1" fmla="*/ 868675 h 869131"/>
              <a:gd name="connsiteX2" fmla="*/ 9725169 w 9725169"/>
              <a:gd name="connsiteY2" fmla="*/ 869054 h 869131"/>
              <a:gd name="connsiteX3" fmla="*/ 9707814 w 9725169"/>
              <a:gd name="connsiteY3" fmla="*/ 621780 h 869131"/>
              <a:gd name="connsiteX4" fmla="*/ 20759 w 9725169"/>
              <a:gd name="connsiteY4" fmla="*/ 0 h 869131"/>
              <a:gd name="connsiteX0" fmla="*/ 20759 w 9725169"/>
              <a:gd name="connsiteY0" fmla="*/ 0 h 869131"/>
              <a:gd name="connsiteX1" fmla="*/ 0 w 9725169"/>
              <a:gd name="connsiteY1" fmla="*/ 868675 h 869131"/>
              <a:gd name="connsiteX2" fmla="*/ 9725169 w 9725169"/>
              <a:gd name="connsiteY2" fmla="*/ 869054 h 869131"/>
              <a:gd name="connsiteX3" fmla="*/ 9707814 w 9725169"/>
              <a:gd name="connsiteY3" fmla="*/ 621780 h 869131"/>
              <a:gd name="connsiteX4" fmla="*/ 20759 w 9725169"/>
              <a:gd name="connsiteY4" fmla="*/ 0 h 869131"/>
              <a:gd name="connsiteX0" fmla="*/ 20759 w 9725169"/>
              <a:gd name="connsiteY0" fmla="*/ 0 h 799923"/>
              <a:gd name="connsiteX1" fmla="*/ 0 w 9725169"/>
              <a:gd name="connsiteY1" fmla="*/ 799467 h 799923"/>
              <a:gd name="connsiteX2" fmla="*/ 9725169 w 9725169"/>
              <a:gd name="connsiteY2" fmla="*/ 799846 h 799923"/>
              <a:gd name="connsiteX3" fmla="*/ 9707814 w 9725169"/>
              <a:gd name="connsiteY3" fmla="*/ 552572 h 799923"/>
              <a:gd name="connsiteX4" fmla="*/ 20759 w 9725169"/>
              <a:gd name="connsiteY4" fmla="*/ 0 h 79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5169" h="799923">
                <a:moveTo>
                  <a:pt x="20759" y="0"/>
                </a:moveTo>
                <a:cubicBezTo>
                  <a:pt x="18595" y="348294"/>
                  <a:pt x="9037" y="793940"/>
                  <a:pt x="0" y="799467"/>
                </a:cubicBezTo>
                <a:lnTo>
                  <a:pt x="9725169" y="799846"/>
                </a:lnTo>
                <a:cubicBezTo>
                  <a:pt x="9722897" y="804942"/>
                  <a:pt x="9727757" y="557291"/>
                  <a:pt x="9707814" y="552572"/>
                </a:cubicBezTo>
                <a:cubicBezTo>
                  <a:pt x="9722859" y="564724"/>
                  <a:pt x="50092" y="3093"/>
                  <a:pt x="20759" y="0"/>
                </a:cubicBezTo>
                <a:close/>
              </a:path>
            </a:pathLst>
          </a:custGeom>
          <a:solidFill>
            <a:schemeClr val="tx2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C70B28-C025-F24D-A8BD-0C537D65A6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904" y="6052442"/>
            <a:ext cx="5916082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91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F2635D5-E548-CE48-87E0-926409100594}"/>
              </a:ext>
            </a:extLst>
          </p:cNvPr>
          <p:cNvSpPr/>
          <p:nvPr/>
        </p:nvSpPr>
        <p:spPr>
          <a:xfrm>
            <a:off x="588628" y="1909010"/>
            <a:ext cx="3187149" cy="380599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3CE93E-C9BA-934B-9A83-6CA7F48DBFFE}"/>
              </a:ext>
            </a:extLst>
          </p:cNvPr>
          <p:cNvSpPr/>
          <p:nvPr/>
        </p:nvSpPr>
        <p:spPr>
          <a:xfrm>
            <a:off x="8293935" y="1909010"/>
            <a:ext cx="3041374" cy="380599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36F326-6502-6A4A-9A51-CDE405297802}"/>
              </a:ext>
            </a:extLst>
          </p:cNvPr>
          <p:cNvSpPr/>
          <p:nvPr/>
        </p:nvSpPr>
        <p:spPr>
          <a:xfrm>
            <a:off x="4446857" y="1909010"/>
            <a:ext cx="3041374" cy="380599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764D2A-BD88-2C41-8243-E7526B77B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Successful Aging in Place</a:t>
            </a:r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Addressing the Loneliness Crisis</a:t>
            </a: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7F322-F159-F846-BB51-34F4D99BB3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6691" y="2155690"/>
            <a:ext cx="3168657" cy="2289175"/>
          </a:xfrm>
        </p:spPr>
        <p:txBody>
          <a:bodyPr/>
          <a:lstStyle/>
          <a:p>
            <a:pPr marR="177470" defTabSz="932688">
              <a:spcAft>
                <a:spcPts val="612"/>
              </a:spcAft>
            </a:pPr>
            <a:endParaRPr lang="en-US" sz="3600" kern="120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177470" algn="ctr" defTabSz="932688">
              <a:spcAft>
                <a:spcPts val="612"/>
              </a:spcAft>
            </a:pPr>
            <a:r>
              <a:rPr lang="en-US" sz="3600" kern="1200" dirty="0">
                <a:latin typeface="Arial" panose="020B0604020202020204" pitchFamily="34" charset="0"/>
                <a:ea typeface="+mn-ea"/>
                <a:cs typeface="+mn-cs"/>
              </a:rPr>
              <a:t>Information </a:t>
            </a:r>
          </a:p>
          <a:p>
            <a:pPr marR="177470" algn="ctr" defTabSz="932688">
              <a:spcAft>
                <a:spcPts val="612"/>
              </a:spcAft>
            </a:pPr>
            <a:r>
              <a:rPr lang="en-US" sz="3600" dirty="0">
                <a:latin typeface="Arial" panose="020B0604020202020204" pitchFamily="34" charset="0"/>
              </a:rPr>
              <a:t> and </a:t>
            </a:r>
          </a:p>
          <a:p>
            <a:pPr marR="177470" algn="ctr" defTabSz="932688">
              <a:spcAft>
                <a:spcPts val="612"/>
              </a:spcAft>
            </a:pPr>
            <a:r>
              <a:rPr lang="en-US" sz="3600" kern="1200" dirty="0">
                <a:latin typeface="Arial" panose="020B0604020202020204" pitchFamily="34" charset="0"/>
                <a:ea typeface="+mn-ea"/>
                <a:cs typeface="+mn-cs"/>
              </a:rPr>
              <a:t>Resources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6E585F-0E12-0241-8EC5-E357CE15A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46857" y="2155690"/>
            <a:ext cx="3041374" cy="3081327"/>
          </a:xfrm>
        </p:spPr>
        <p:txBody>
          <a:bodyPr/>
          <a:lstStyle/>
          <a:p>
            <a:pPr algn="ctr" defTabSz="932688">
              <a:spcAft>
                <a:spcPts val="600"/>
              </a:spcAft>
            </a:pPr>
            <a:r>
              <a:rPr lang="en-US" sz="3600" kern="1200" dirty="0">
                <a:latin typeface="Arial" panose="020B0604020202020204" pitchFamily="34" charset="0"/>
                <a:ea typeface="+mn-ea"/>
                <a:cs typeface="+mn-cs"/>
              </a:rPr>
              <a:t>Social Isolation</a:t>
            </a:r>
          </a:p>
          <a:p>
            <a:pPr algn="ctr" defTabSz="932688">
              <a:spcAft>
                <a:spcPts val="600"/>
              </a:spcAft>
            </a:pPr>
            <a:r>
              <a:rPr lang="en-US" sz="3600" kern="1200" dirty="0">
                <a:latin typeface="Arial" panose="020B0604020202020204" pitchFamily="34" charset="0"/>
                <a:ea typeface="+mn-ea"/>
                <a:cs typeface="+mn-cs"/>
              </a:rPr>
              <a:t> and </a:t>
            </a:r>
          </a:p>
          <a:p>
            <a:pPr algn="ctr" defTabSz="932688">
              <a:spcAft>
                <a:spcPts val="600"/>
              </a:spcAft>
            </a:pPr>
            <a:r>
              <a:rPr lang="en-US" sz="3200" kern="1200" dirty="0">
                <a:latin typeface="Arial" panose="020B0604020202020204" pitchFamily="34" charset="0"/>
                <a:ea typeface="+mn-ea"/>
                <a:cs typeface="+mn-cs"/>
              </a:rPr>
              <a:t>Transportation </a:t>
            </a:r>
            <a:endParaRPr lang="en-US" sz="3200" b="1" kern="1200" dirty="0">
              <a:latin typeface="Arial" panose="020B0604020202020204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FC7793-5331-0640-9239-0434891DE1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 defTabSz="932688">
              <a:spcAft>
                <a:spcPts val="600"/>
              </a:spcAft>
            </a:pPr>
            <a:r>
              <a:rPr lang="en-US" sz="3600" kern="1200" dirty="0">
                <a:latin typeface="Arial" panose="020B0604020202020204" pitchFamily="34" charset="0"/>
                <a:ea typeface="+mn-ea"/>
                <a:cs typeface="+mn-cs"/>
              </a:rPr>
              <a:t>Aging Readiness</a:t>
            </a:r>
          </a:p>
          <a:p>
            <a:pPr algn="ctr" defTabSz="932688">
              <a:spcAft>
                <a:spcPts val="600"/>
              </a:spcAft>
            </a:pPr>
            <a:r>
              <a:rPr lang="en-US" sz="3600" kern="1200" dirty="0">
                <a:latin typeface="Arial" panose="020B0604020202020204" pitchFamily="34" charset="0"/>
                <a:ea typeface="+mn-ea"/>
                <a:cs typeface="+mn-cs"/>
              </a:rPr>
              <a:t> and </a:t>
            </a:r>
          </a:p>
          <a:p>
            <a:pPr algn="ctr" defTabSz="932688">
              <a:spcAft>
                <a:spcPts val="600"/>
              </a:spcAft>
            </a:pPr>
            <a:r>
              <a:rPr lang="en-US" sz="3600" kern="1200" dirty="0">
                <a:latin typeface="Arial" panose="020B0604020202020204" pitchFamily="34" charset="0"/>
                <a:ea typeface="+mn-ea"/>
                <a:cs typeface="+mn-cs"/>
              </a:rPr>
              <a:t>Family Caregiver Support</a:t>
            </a:r>
            <a:endParaRPr lang="en-US" sz="3600" b="1" kern="1200" dirty="0">
              <a:latin typeface="Arial" panose="020B0604020202020204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F0606F8-F589-4F44-A909-9DBC1F6C9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239" y="6064394"/>
            <a:ext cx="5916082" cy="59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755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2C201A-17E6-6749-8B04-5926870570E0}"/>
              </a:ext>
            </a:extLst>
          </p:cNvPr>
          <p:cNvSpPr/>
          <p:nvPr/>
        </p:nvSpPr>
        <p:spPr>
          <a:xfrm>
            <a:off x="0" y="0"/>
            <a:ext cx="12192000" cy="47396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3">
            <a:extLst>
              <a:ext uri="{FF2B5EF4-FFF2-40B4-BE49-F238E27FC236}">
                <a16:creationId xmlns:a16="http://schemas.microsoft.com/office/drawing/2014/main" id="{E663DE39-B2CD-F04D-B247-56A63A18D670}"/>
              </a:ext>
            </a:extLst>
          </p:cNvPr>
          <p:cNvSpPr txBox="1">
            <a:spLocks/>
          </p:cNvSpPr>
          <p:nvPr/>
        </p:nvSpPr>
        <p:spPr>
          <a:xfrm>
            <a:off x="182880" y="223758"/>
            <a:ext cx="11811000" cy="427204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5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THANK YOU FOR YOUR SUPPORT OF OLDER ADULTS IN OUR COMMUNITY</a:t>
            </a:r>
            <a:endParaRPr lang="en-US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94E6119-B10D-4248-ABB7-4B3AABA17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197" y="5225368"/>
            <a:ext cx="10830981" cy="108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10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SMCH">
      <a:dk1>
        <a:srgbClr val="000000"/>
      </a:dk1>
      <a:lt1>
        <a:srgbClr val="FFFFFF"/>
      </a:lt1>
      <a:dk2>
        <a:srgbClr val="056BB5"/>
      </a:dk2>
      <a:lt2>
        <a:srgbClr val="FDCD0C"/>
      </a:lt2>
      <a:accent1>
        <a:srgbClr val="D6DD27"/>
      </a:accent1>
      <a:accent2>
        <a:srgbClr val="F67020"/>
      </a:accent2>
      <a:accent3>
        <a:srgbClr val="37929A"/>
      </a:accent3>
      <a:accent4>
        <a:srgbClr val="A64E99"/>
      </a:accent4>
      <a:accent5>
        <a:srgbClr val="C92233"/>
      </a:accent5>
      <a:accent6>
        <a:srgbClr val="019C4D"/>
      </a:accent6>
      <a:hlink>
        <a:srgbClr val="0563C1"/>
      </a:hlink>
      <a:folHlink>
        <a:srgbClr val="37929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C Health - AAS - 16-9 ADA_TEMPLATE  -  Read-Only" id="{978F5DB8-F80F-49F4-83DE-6A0C36797573}" vid="{5BDA2893-3B2E-4FAE-B301-F7ADF29F6F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iority xmlns="800ba39e-ea8a-4f71-ba3c-94bfeffa4daa" xsi:nil="true"/>
    <Division xmlns="800ba39e-ea8a-4f71-ba3c-94bfeffa4daa">AAS</Division>
    <Description0 xmlns="800ba39e-ea8a-4f71-ba3c-94bfeffa4daa" xsi:nil="true"/>
    <Template_x0020_Type xmlns="800ba39e-ea8a-4f71-ba3c-94bfeffa4daa">PPT &amp; Prezi</Template_x0020_Type>
    <Search_x0020_Terms xmlns="800ba39e-ea8a-4f71-ba3c-94bfeffa4da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2E16AE2BFBF48B5576B5B754D1118" ma:contentTypeVersion="15" ma:contentTypeDescription="Create a new document." ma:contentTypeScope="" ma:versionID="a07c0b75e198ff652a79ee5e7639d28f">
  <xsd:schema xmlns:xsd="http://www.w3.org/2001/XMLSchema" xmlns:xs="http://www.w3.org/2001/XMLSchema" xmlns:p="http://schemas.microsoft.com/office/2006/metadata/properties" xmlns:ns2="800ba39e-ea8a-4f71-ba3c-94bfeffa4daa" xmlns:ns3="0748716c-ce4a-4083-ad3d-59d8568815aa" targetNamespace="http://schemas.microsoft.com/office/2006/metadata/properties" ma:root="true" ma:fieldsID="eb6066df1f23e66ddecd4df2bac14de2" ns2:_="" ns3:_="">
    <xsd:import namespace="800ba39e-ea8a-4f71-ba3c-94bfeffa4daa"/>
    <xsd:import namespace="0748716c-ce4a-4083-ad3d-59d8568815aa"/>
    <xsd:element name="properties">
      <xsd:complexType>
        <xsd:sequence>
          <xsd:element name="documentManagement">
            <xsd:complexType>
              <xsd:all>
                <xsd:element ref="ns2:Template_x0020_Type" minOccurs="0"/>
                <xsd:element ref="ns2:Division" minOccurs="0"/>
                <xsd:element ref="ns2:MediaServiceMetadata" minOccurs="0"/>
                <xsd:element ref="ns2:MediaServiceFastMetadata" minOccurs="0"/>
                <xsd:element ref="ns2:Description0" minOccurs="0"/>
                <xsd:element ref="ns2:Priority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Search_x0020_Term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0ba39e-ea8a-4f71-ba3c-94bfeffa4daa" elementFormDefault="qualified">
    <xsd:import namespace="http://schemas.microsoft.com/office/2006/documentManagement/types"/>
    <xsd:import namespace="http://schemas.microsoft.com/office/infopath/2007/PartnerControls"/>
    <xsd:element name="Template_x0020_Type" ma:index="8" nillable="true" ma:displayName="Template Type" ma:format="Dropdown" ma:internalName="Template_x0020_Type">
      <xsd:simpleType>
        <xsd:restriction base="dms:Choice">
          <xsd:enumeration value="Letterhead &amp; Envelopes"/>
          <xsd:enumeration value="Business Cards"/>
          <xsd:enumeration value="Flyers"/>
          <xsd:enumeration value="Brochures"/>
          <xsd:enumeration value="Postcards"/>
          <xsd:enumeration value="Posters"/>
          <xsd:enumeration value="PPT &amp; Prezi"/>
          <xsd:enumeration value="Meeting Agenda and Notes"/>
          <xsd:enumeration value="Reports &amp; Memos"/>
          <xsd:enumeration value="Newsletters"/>
          <xsd:enumeration value="Memos &amp; Reports"/>
          <xsd:enumeration value="Advertising Graphics"/>
          <xsd:enumeration value="Social Media Graphics"/>
          <xsd:enumeration value="Video Graphics"/>
          <xsd:enumeration value="Fax cover sheet"/>
          <xsd:enumeration value="Certificates &amp; Awards"/>
          <xsd:enumeration value="Event &amp; Conference Materials"/>
          <xsd:enumeration value="Bio &amp; Profile Submissions"/>
          <xsd:enumeration value="Licenses &amp; Forms"/>
          <xsd:enumeration value="Temporary Signage"/>
          <xsd:enumeration value="Admin Materials"/>
          <xsd:enumeration value="Factsheets"/>
          <xsd:enumeration value="Logo &amp; Lockups"/>
          <xsd:enumeration value="Coronavirus"/>
          <xsd:enumeration value="Zoom/Teams Background"/>
        </xsd:restriction>
      </xsd:simpleType>
    </xsd:element>
    <xsd:element name="Division" ma:index="9" nillable="true" ma:displayName="Divisions &amp; Teams" ma:format="Dropdown" ma:internalName="Division">
      <xsd:simpleType>
        <xsd:restriction base="dms:Choice">
          <xsd:enumeration value="County Health"/>
          <xsd:enumeration value="AAS"/>
          <xsd:enumeration value="BHRS"/>
          <xsd:enumeration value="Comms"/>
          <xsd:enumeration value="CHS"/>
          <xsd:enumeration value="EMS"/>
          <xsd:enumeration value="EHS"/>
          <xsd:enumeration value="FHS"/>
          <xsd:enumeration value="Health Admin"/>
          <xsd:enumeration value="HCU"/>
          <xsd:enumeration value="HIT"/>
          <xsd:enumeration value="LEAP Institute"/>
          <xsd:enumeration value="PHPP"/>
          <xsd:enumeration value="SMMC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Description0" ma:index="12" nillable="true" ma:displayName="Description" ma:internalName="Description0">
      <xsd:simpleType>
        <xsd:restriction base="dms:Text">
          <xsd:maxLength value="255"/>
        </xsd:restriction>
      </xsd:simpleType>
    </xsd:element>
    <xsd:element name="Priority" ma:index="13" nillable="true" ma:displayName="Priority" ma:internalName="Priority">
      <xsd:simpleType>
        <xsd:restriction base="dms:Number">
          <xsd:maxInclusive value="100"/>
          <xsd:minInclusive value="0"/>
        </xsd:restriction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Search_x0020_Terms" ma:index="21" nillable="true" ma:displayName="Search Terms" ma:internalName="Search_x0020_Term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48716c-ce4a-4083-ad3d-59d856881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D0AD31-0CE8-4486-9C11-A18E9972B8CB}">
  <ds:schemaRefs>
    <ds:schemaRef ds:uri="http://purl.org/dc/dcmitype/"/>
    <ds:schemaRef ds:uri="800ba39e-ea8a-4f71-ba3c-94bfeffa4daa"/>
    <ds:schemaRef ds:uri="http://www.w3.org/XML/1998/namespace"/>
    <ds:schemaRef ds:uri="0748716c-ce4a-4083-ad3d-59d8568815aa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B9BBEED-909A-4D5D-A3C2-30BCDFC87F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0ba39e-ea8a-4f71-ba3c-94bfeffa4daa"/>
    <ds:schemaRef ds:uri="0748716c-ce4a-4083-ad3d-59d8568815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26B653-B108-4D74-9650-E51F8F3115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SMC Health - AAS - Presentation_TEMPLATE</Template>
  <TotalTime>1779</TotalTime>
  <Words>389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1_Office Theme</vt:lpstr>
      <vt:lpstr>PowerPoint Presentation</vt:lpstr>
      <vt:lpstr>Commission on Aging</vt:lpstr>
      <vt:lpstr>  CoA: Review and approval of the Area Plan  2023-24 OAA funds: $4,383,760  $2,922,354 = 67% for meals</vt:lpstr>
      <vt:lpstr>CoA: Advisor and Advocate</vt:lpstr>
      <vt:lpstr>Advisor: development and coordination of community-based systems of services  </vt:lpstr>
      <vt:lpstr> Advocate:  Provision of resources for older adults </vt:lpstr>
      <vt:lpstr>PowerPoint Presentation</vt:lpstr>
      <vt:lpstr>Successful Aging in Place Addressing the Loneliness Crisis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Monika Lee</dc:creator>
  <cp:lastModifiedBy>Anna Sawamura</cp:lastModifiedBy>
  <cp:revision>24</cp:revision>
  <cp:lastPrinted>2024-05-06T18:26:01Z</cp:lastPrinted>
  <dcterms:created xsi:type="dcterms:W3CDTF">2024-04-30T22:35:08Z</dcterms:created>
  <dcterms:modified xsi:type="dcterms:W3CDTF">2026-03-03T19:42:07Z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0x0101009242E16AE2BFBF48B5576B5B754D1118</vt:lpwstr>
  </property>
</Properties>
</file>