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84" r:id="rId3"/>
  </p:sldMasterIdLst>
  <p:notesMasterIdLst>
    <p:notesMasterId r:id="rId18"/>
  </p:notesMasterIdLst>
  <p:sldIdLst>
    <p:sldId id="256" r:id="rId4"/>
    <p:sldId id="265" r:id="rId5"/>
    <p:sldId id="260" r:id="rId6"/>
    <p:sldId id="262" r:id="rId7"/>
    <p:sldId id="259" r:id="rId8"/>
    <p:sldId id="270" r:id="rId9"/>
    <p:sldId id="271" r:id="rId10"/>
    <p:sldId id="266" r:id="rId11"/>
    <p:sldId id="267" r:id="rId12"/>
    <p:sldId id="257" r:id="rId13"/>
    <p:sldId id="272" r:id="rId14"/>
    <p:sldId id="264" r:id="rId15"/>
    <p:sldId id="268" r:id="rId16"/>
    <p:sldId id="26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8" d="100"/>
          <a:sy n="118" d="100"/>
        </p:scale>
        <p:origin x="-72" y="22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738F45-7843-44AF-905E-14EB4180F283}" type="datetimeFigureOut">
              <a:rPr lang="en-US" smtClean="0"/>
              <a:t>8/8/2018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ED3161-CADD-4761-B0BA-BDB4050A0315}" type="slidenum">
              <a:rPr lang="en-US" smtClean="0"/>
              <a:t>‹#›</a:t>
            </a:fld>
            <a:endParaRPr lang="en-US"/>
          </a:p>
        </p:txBody>
      </p:sp>
    </p:spTree>
    <p:extLst>
      <p:ext uri="{BB962C8B-B14F-4D97-AF65-F5344CB8AC3E}">
        <p14:creationId xmlns:p14="http://schemas.microsoft.com/office/powerpoint/2010/main" val="8375158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9ED3161-CADD-4761-B0BA-BDB4050A0315}" type="slidenum">
              <a:rPr lang="en-US" smtClean="0"/>
              <a:t>4</a:t>
            </a:fld>
            <a:endParaRPr lang="en-US"/>
          </a:p>
        </p:txBody>
      </p:sp>
    </p:spTree>
    <p:extLst>
      <p:ext uri="{BB962C8B-B14F-4D97-AF65-F5344CB8AC3E}">
        <p14:creationId xmlns:p14="http://schemas.microsoft.com/office/powerpoint/2010/main" val="36879531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8F389DB-E363-4B16-B0F4-76BE1663488C}" type="datetimeFigureOut">
              <a:rPr lang="en-US" smtClean="0"/>
              <a:t>8/8/2018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9E4389-6092-456D-AAA5-3B980E905E14}" type="slidenum">
              <a:rPr lang="en-US" smtClean="0"/>
              <a:t>‹#›</a:t>
            </a:fld>
            <a:endParaRPr lang="en-US"/>
          </a:p>
        </p:txBody>
      </p:sp>
    </p:spTree>
    <p:extLst>
      <p:ext uri="{BB962C8B-B14F-4D97-AF65-F5344CB8AC3E}">
        <p14:creationId xmlns:p14="http://schemas.microsoft.com/office/powerpoint/2010/main" val="254924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F389DB-E363-4B16-B0F4-76BE1663488C}" type="datetimeFigureOut">
              <a:rPr lang="en-US" smtClean="0"/>
              <a:t>8/8/2018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9E4389-6092-456D-AAA5-3B980E905E14}" type="slidenum">
              <a:rPr lang="en-US" smtClean="0"/>
              <a:t>‹#›</a:t>
            </a:fld>
            <a:endParaRPr lang="en-US"/>
          </a:p>
        </p:txBody>
      </p:sp>
    </p:spTree>
    <p:extLst>
      <p:ext uri="{BB962C8B-B14F-4D97-AF65-F5344CB8AC3E}">
        <p14:creationId xmlns:p14="http://schemas.microsoft.com/office/powerpoint/2010/main" val="2468042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F389DB-E363-4B16-B0F4-76BE1663488C}" type="datetimeFigureOut">
              <a:rPr lang="en-US" smtClean="0"/>
              <a:t>8/8/2018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9E4389-6092-456D-AAA5-3B980E905E14}" type="slidenum">
              <a:rPr lang="en-US" smtClean="0"/>
              <a:t>‹#›</a:t>
            </a:fld>
            <a:endParaRPr lang="en-US"/>
          </a:p>
        </p:txBody>
      </p:sp>
    </p:spTree>
    <p:extLst>
      <p:ext uri="{BB962C8B-B14F-4D97-AF65-F5344CB8AC3E}">
        <p14:creationId xmlns:p14="http://schemas.microsoft.com/office/powerpoint/2010/main" val="23770007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B09B9C-EC03-4AD7-8E86-642E53051130}" type="datetime1">
              <a:rPr lang="en-US" smtClean="0">
                <a:solidFill>
                  <a:prstClr val="black">
                    <a:tint val="75000"/>
                  </a:prstClr>
                </a:solidFill>
              </a:rPr>
              <a:pPr/>
              <a:t>8/8/2018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CBDEA3E-F934-4188-BFAC-E0EEBA64F4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684565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212108-32AE-45D8-BA06-694DA37F9223}" type="datetime1">
              <a:rPr lang="en-US" smtClean="0">
                <a:solidFill>
                  <a:prstClr val="black">
                    <a:tint val="75000"/>
                  </a:prstClr>
                </a:solidFill>
              </a:rPr>
              <a:pPr/>
              <a:t>8/8/2018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CBDEA3E-F934-4188-BFAC-E0EEBA64F4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850055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751369-A42E-42C9-B7EA-7FEDF9BBAA16}" type="datetime1">
              <a:rPr lang="en-US" smtClean="0">
                <a:solidFill>
                  <a:prstClr val="black">
                    <a:tint val="75000"/>
                  </a:prstClr>
                </a:solidFill>
              </a:rPr>
              <a:pPr/>
              <a:t>8/8/2018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CBDEA3E-F934-4188-BFAC-E0EEBA64F4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749377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FCF522D-51F3-429C-8166-33DC51F59225}" type="datetime1">
              <a:rPr lang="en-US" smtClean="0">
                <a:solidFill>
                  <a:prstClr val="black">
                    <a:tint val="75000"/>
                  </a:prstClr>
                </a:solidFill>
              </a:rPr>
              <a:pPr/>
              <a:t>8/8/2018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CBDEA3E-F934-4188-BFAC-E0EEBA64F4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1174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16B1170-E1C6-4EA3-B8FE-CAED9D84EA00}" type="datetime1">
              <a:rPr lang="en-US" smtClean="0">
                <a:solidFill>
                  <a:prstClr val="black">
                    <a:tint val="75000"/>
                  </a:prstClr>
                </a:solidFill>
              </a:rPr>
              <a:pPr/>
              <a:t>8/8/2018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CBDEA3E-F934-4188-BFAC-E0EEBA64F4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864154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FD2F91-F4CD-4F17-8DA8-BF601045A775}" type="datetime1">
              <a:rPr lang="en-US" smtClean="0">
                <a:solidFill>
                  <a:prstClr val="black">
                    <a:tint val="75000"/>
                  </a:prstClr>
                </a:solidFill>
              </a:rPr>
              <a:pPr/>
              <a:t>8/8/2018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CBDEA3E-F934-4188-BFAC-E0EEBA64F4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861233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15B585-27E2-490A-BB51-90E66EE128FA}" type="datetime1">
              <a:rPr lang="en-US" smtClean="0">
                <a:solidFill>
                  <a:prstClr val="black">
                    <a:tint val="75000"/>
                  </a:prstClr>
                </a:solidFill>
              </a:rPr>
              <a:pPr/>
              <a:t>8/8/2018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CBDEA3E-F934-4188-BFAC-E0EEBA64F4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658044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20AB7F-272C-4877-BFBF-7A84BEB6FDA7}" type="datetime1">
              <a:rPr lang="en-US" smtClean="0">
                <a:solidFill>
                  <a:prstClr val="black">
                    <a:tint val="75000"/>
                  </a:prstClr>
                </a:solidFill>
              </a:rPr>
              <a:pPr/>
              <a:t>8/8/2018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CBDEA3E-F934-4188-BFAC-E0EEBA64F4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7822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F389DB-E363-4B16-B0F4-76BE1663488C}" type="datetimeFigureOut">
              <a:rPr lang="en-US" smtClean="0"/>
              <a:t>8/8/2018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9E4389-6092-456D-AAA5-3B980E905E14}" type="slidenum">
              <a:rPr lang="en-US" smtClean="0"/>
              <a:t>‹#›</a:t>
            </a:fld>
            <a:endParaRPr lang="en-US"/>
          </a:p>
        </p:txBody>
      </p:sp>
    </p:spTree>
    <p:extLst>
      <p:ext uri="{BB962C8B-B14F-4D97-AF65-F5344CB8AC3E}">
        <p14:creationId xmlns:p14="http://schemas.microsoft.com/office/powerpoint/2010/main" val="32526123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AF5869-E73D-49BB-8940-B3E358137B91}" type="datetime1">
              <a:rPr lang="en-US" smtClean="0">
                <a:solidFill>
                  <a:prstClr val="black">
                    <a:tint val="75000"/>
                  </a:prstClr>
                </a:solidFill>
              </a:rPr>
              <a:pPr/>
              <a:t>8/8/2018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CBDEA3E-F934-4188-BFAC-E0EEBA64F4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468637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F055B4-CFD2-44D1-B584-CE57363577B1}" type="datetime1">
              <a:rPr lang="en-US" smtClean="0">
                <a:solidFill>
                  <a:prstClr val="black">
                    <a:tint val="75000"/>
                  </a:prstClr>
                </a:solidFill>
              </a:rPr>
              <a:pPr/>
              <a:t>8/8/2018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CBDEA3E-F934-4188-BFAC-E0EEBA64F4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196092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9BD94A-C78A-4BD9-83AB-04A550864C1B}" type="datetime1">
              <a:rPr lang="en-US" smtClean="0">
                <a:solidFill>
                  <a:prstClr val="black">
                    <a:tint val="75000"/>
                  </a:prstClr>
                </a:solidFill>
              </a:rPr>
              <a:pPr/>
              <a:t>8/8/2018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CBDEA3E-F934-4188-BFAC-E0EEBA64F4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125462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B09B9C-EC03-4AD7-8E86-642E53051130}" type="datetime1">
              <a:rPr lang="en-US" smtClean="0">
                <a:solidFill>
                  <a:prstClr val="black">
                    <a:tint val="75000"/>
                  </a:prstClr>
                </a:solidFill>
              </a:rPr>
              <a:pPr/>
              <a:t>8/8/2018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CBDEA3E-F934-4188-BFAC-E0EEBA64F4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1468775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212108-32AE-45D8-BA06-694DA37F9223}" type="datetime1">
              <a:rPr lang="en-US" smtClean="0">
                <a:solidFill>
                  <a:prstClr val="black">
                    <a:tint val="75000"/>
                  </a:prstClr>
                </a:solidFill>
              </a:rPr>
              <a:pPr/>
              <a:t>8/8/2018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CBDEA3E-F934-4188-BFAC-E0EEBA64F4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5057223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751369-A42E-42C9-B7EA-7FEDF9BBAA16}" type="datetime1">
              <a:rPr lang="en-US" smtClean="0">
                <a:solidFill>
                  <a:prstClr val="black">
                    <a:tint val="75000"/>
                  </a:prstClr>
                </a:solidFill>
              </a:rPr>
              <a:pPr/>
              <a:t>8/8/2018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CBDEA3E-F934-4188-BFAC-E0EEBA64F4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8886343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FCF522D-51F3-429C-8166-33DC51F59225}" type="datetime1">
              <a:rPr lang="en-US" smtClean="0">
                <a:solidFill>
                  <a:prstClr val="black">
                    <a:tint val="75000"/>
                  </a:prstClr>
                </a:solidFill>
              </a:rPr>
              <a:pPr/>
              <a:t>8/8/2018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CBDEA3E-F934-4188-BFAC-E0EEBA64F4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7261003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16B1170-E1C6-4EA3-B8FE-CAED9D84EA00}" type="datetime1">
              <a:rPr lang="en-US" smtClean="0">
                <a:solidFill>
                  <a:prstClr val="black">
                    <a:tint val="75000"/>
                  </a:prstClr>
                </a:solidFill>
              </a:rPr>
              <a:pPr/>
              <a:t>8/8/2018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CBDEA3E-F934-4188-BFAC-E0EEBA64F4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140894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FD2F91-F4CD-4F17-8DA8-BF601045A775}" type="datetime1">
              <a:rPr lang="en-US" smtClean="0">
                <a:solidFill>
                  <a:prstClr val="black">
                    <a:tint val="75000"/>
                  </a:prstClr>
                </a:solidFill>
              </a:rPr>
              <a:pPr/>
              <a:t>8/8/2018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CBDEA3E-F934-4188-BFAC-E0EEBA64F4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211801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15B585-27E2-490A-BB51-90E66EE128FA}" type="datetime1">
              <a:rPr lang="en-US" smtClean="0">
                <a:solidFill>
                  <a:prstClr val="black">
                    <a:tint val="75000"/>
                  </a:prstClr>
                </a:solidFill>
              </a:rPr>
              <a:pPr/>
              <a:t>8/8/2018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CBDEA3E-F934-4188-BFAC-E0EEBA64F4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17999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F389DB-E363-4B16-B0F4-76BE1663488C}" type="datetimeFigureOut">
              <a:rPr lang="en-US" smtClean="0"/>
              <a:t>8/8/2018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9E4389-6092-456D-AAA5-3B980E905E14}" type="slidenum">
              <a:rPr lang="en-US" smtClean="0"/>
              <a:t>‹#›</a:t>
            </a:fld>
            <a:endParaRPr lang="en-US"/>
          </a:p>
        </p:txBody>
      </p:sp>
    </p:spTree>
    <p:extLst>
      <p:ext uri="{BB962C8B-B14F-4D97-AF65-F5344CB8AC3E}">
        <p14:creationId xmlns:p14="http://schemas.microsoft.com/office/powerpoint/2010/main" val="339799382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20AB7F-272C-4877-BFBF-7A84BEB6FDA7}" type="datetime1">
              <a:rPr lang="en-US" smtClean="0">
                <a:solidFill>
                  <a:prstClr val="black">
                    <a:tint val="75000"/>
                  </a:prstClr>
                </a:solidFill>
              </a:rPr>
              <a:pPr/>
              <a:t>8/8/2018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CBDEA3E-F934-4188-BFAC-E0EEBA64F4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1791418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AF5869-E73D-49BB-8940-B3E358137B91}" type="datetime1">
              <a:rPr lang="en-US" smtClean="0">
                <a:solidFill>
                  <a:prstClr val="black">
                    <a:tint val="75000"/>
                  </a:prstClr>
                </a:solidFill>
              </a:rPr>
              <a:pPr/>
              <a:t>8/8/2018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CBDEA3E-F934-4188-BFAC-E0EEBA64F4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528610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F055B4-CFD2-44D1-B584-CE57363577B1}" type="datetime1">
              <a:rPr lang="en-US" smtClean="0">
                <a:solidFill>
                  <a:prstClr val="black">
                    <a:tint val="75000"/>
                  </a:prstClr>
                </a:solidFill>
              </a:rPr>
              <a:pPr/>
              <a:t>8/8/2018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CBDEA3E-F934-4188-BFAC-E0EEBA64F4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8514079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9BD94A-C78A-4BD9-83AB-04A550864C1B}" type="datetime1">
              <a:rPr lang="en-US" smtClean="0">
                <a:solidFill>
                  <a:prstClr val="black">
                    <a:tint val="75000"/>
                  </a:prstClr>
                </a:solidFill>
              </a:rPr>
              <a:pPr/>
              <a:t>8/8/2018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CBDEA3E-F934-4188-BFAC-E0EEBA64F4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80538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8F389DB-E363-4B16-B0F4-76BE1663488C}" type="datetimeFigureOut">
              <a:rPr lang="en-US" smtClean="0"/>
              <a:t>8/8/2018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9E4389-6092-456D-AAA5-3B980E905E14}" type="slidenum">
              <a:rPr lang="en-US" smtClean="0"/>
              <a:t>‹#›</a:t>
            </a:fld>
            <a:endParaRPr lang="en-US"/>
          </a:p>
        </p:txBody>
      </p:sp>
    </p:spTree>
    <p:extLst>
      <p:ext uri="{BB962C8B-B14F-4D97-AF65-F5344CB8AC3E}">
        <p14:creationId xmlns:p14="http://schemas.microsoft.com/office/powerpoint/2010/main" val="3608072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8F389DB-E363-4B16-B0F4-76BE1663488C}" type="datetimeFigureOut">
              <a:rPr lang="en-US" smtClean="0"/>
              <a:t>8/8/2018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9E4389-6092-456D-AAA5-3B980E905E14}" type="slidenum">
              <a:rPr lang="en-US" smtClean="0"/>
              <a:t>‹#›</a:t>
            </a:fld>
            <a:endParaRPr lang="en-US"/>
          </a:p>
        </p:txBody>
      </p:sp>
    </p:spTree>
    <p:extLst>
      <p:ext uri="{BB962C8B-B14F-4D97-AF65-F5344CB8AC3E}">
        <p14:creationId xmlns:p14="http://schemas.microsoft.com/office/powerpoint/2010/main" val="4212882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8F389DB-E363-4B16-B0F4-76BE1663488C}" type="datetimeFigureOut">
              <a:rPr lang="en-US" smtClean="0"/>
              <a:t>8/8/2018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9E4389-6092-456D-AAA5-3B980E905E14}" type="slidenum">
              <a:rPr lang="en-US" smtClean="0"/>
              <a:t>‹#›</a:t>
            </a:fld>
            <a:endParaRPr lang="en-US"/>
          </a:p>
        </p:txBody>
      </p:sp>
    </p:spTree>
    <p:extLst>
      <p:ext uri="{BB962C8B-B14F-4D97-AF65-F5344CB8AC3E}">
        <p14:creationId xmlns:p14="http://schemas.microsoft.com/office/powerpoint/2010/main" val="1252355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F389DB-E363-4B16-B0F4-76BE1663488C}" type="datetimeFigureOut">
              <a:rPr lang="en-US" smtClean="0"/>
              <a:t>8/8/2018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9E4389-6092-456D-AAA5-3B980E905E14}" type="slidenum">
              <a:rPr lang="en-US" smtClean="0"/>
              <a:t>‹#›</a:t>
            </a:fld>
            <a:endParaRPr lang="en-US"/>
          </a:p>
        </p:txBody>
      </p:sp>
    </p:spTree>
    <p:extLst>
      <p:ext uri="{BB962C8B-B14F-4D97-AF65-F5344CB8AC3E}">
        <p14:creationId xmlns:p14="http://schemas.microsoft.com/office/powerpoint/2010/main" val="902513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F389DB-E363-4B16-B0F4-76BE1663488C}" type="datetimeFigureOut">
              <a:rPr lang="en-US" smtClean="0"/>
              <a:t>8/8/2018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9E4389-6092-456D-AAA5-3B980E905E14}" type="slidenum">
              <a:rPr lang="en-US" smtClean="0"/>
              <a:t>‹#›</a:t>
            </a:fld>
            <a:endParaRPr lang="en-US"/>
          </a:p>
        </p:txBody>
      </p:sp>
    </p:spTree>
    <p:extLst>
      <p:ext uri="{BB962C8B-B14F-4D97-AF65-F5344CB8AC3E}">
        <p14:creationId xmlns:p14="http://schemas.microsoft.com/office/powerpoint/2010/main" val="430467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F389DB-E363-4B16-B0F4-76BE1663488C}" type="datetimeFigureOut">
              <a:rPr lang="en-US" smtClean="0"/>
              <a:t>8/8/2018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9E4389-6092-456D-AAA5-3B980E905E14}" type="slidenum">
              <a:rPr lang="en-US" smtClean="0"/>
              <a:t>‹#›</a:t>
            </a:fld>
            <a:endParaRPr lang="en-US"/>
          </a:p>
        </p:txBody>
      </p:sp>
    </p:spTree>
    <p:extLst>
      <p:ext uri="{BB962C8B-B14F-4D97-AF65-F5344CB8AC3E}">
        <p14:creationId xmlns:p14="http://schemas.microsoft.com/office/powerpoint/2010/main" val="3858697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F389DB-E363-4B16-B0F4-76BE1663488C}" type="datetimeFigureOut">
              <a:rPr lang="en-US" smtClean="0"/>
              <a:t>8/8/2018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9E4389-6092-456D-AAA5-3B980E905E14}" type="slidenum">
              <a:rPr lang="en-US" smtClean="0"/>
              <a:t>‹#›</a:t>
            </a:fld>
            <a:endParaRPr lang="en-US"/>
          </a:p>
        </p:txBody>
      </p:sp>
    </p:spTree>
    <p:extLst>
      <p:ext uri="{BB962C8B-B14F-4D97-AF65-F5344CB8AC3E}">
        <p14:creationId xmlns:p14="http://schemas.microsoft.com/office/powerpoint/2010/main" val="135015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94577F-C98A-49E7-866E-C34A46F4099E}" type="datetime1">
              <a:rPr lang="en-US" smtClean="0">
                <a:solidFill>
                  <a:prstClr val="black">
                    <a:tint val="75000"/>
                  </a:prstClr>
                </a:solidFill>
              </a:rPr>
              <a:pPr/>
              <a:t>8/8/2018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BDEA3E-F934-4188-BFAC-E0EEBA64F4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631207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94577F-C98A-49E7-866E-C34A46F4099E}" type="datetime1">
              <a:rPr lang="en-US" smtClean="0">
                <a:solidFill>
                  <a:prstClr val="black">
                    <a:tint val="75000"/>
                  </a:prstClr>
                </a:solidFill>
              </a:rPr>
              <a:pPr/>
              <a:t>8/8/2018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BDEA3E-F934-4188-BFAC-E0EEBA64F4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613041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Documenting the use of EBPs in client charts </a:t>
            </a:r>
            <a:endParaRPr lang="en-US"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endParaRPr lang="en-US" dirty="0"/>
          </a:p>
          <a:p>
            <a:endParaRPr lang="en-US" dirty="0" smtClean="0"/>
          </a:p>
          <a:p>
            <a:pPr algn="ctr"/>
            <a:r>
              <a:rPr lang="en-US" sz="2000" dirty="0" smtClean="0"/>
              <a:t>Nicole Ibarra, MFT, Managing Director </a:t>
            </a:r>
          </a:p>
          <a:p>
            <a:pPr algn="ctr"/>
            <a:r>
              <a:rPr lang="en-US" sz="2000" dirty="0" smtClean="0"/>
              <a:t>Chris Kernes, MFT, Clinical Director</a:t>
            </a:r>
            <a:endParaRPr lang="en-US" sz="20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7000" y="1981200"/>
            <a:ext cx="3810000" cy="243840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86200" y="5257799"/>
            <a:ext cx="1752600" cy="1226821"/>
          </a:xfrm>
          <a:prstGeom prst="rect">
            <a:avLst/>
          </a:prstGeom>
        </p:spPr>
      </p:pic>
    </p:spTree>
    <p:extLst>
      <p:ext uri="{BB962C8B-B14F-4D97-AF65-F5344CB8AC3E}">
        <p14:creationId xmlns:p14="http://schemas.microsoft.com/office/powerpoint/2010/main" val="19454013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Group Progress Notes </a:t>
            </a:r>
            <a:endParaRPr lang="en-US" b="1" dirty="0">
              <a:solidFill>
                <a:srgbClr val="FF0000"/>
              </a:solidFill>
            </a:endParaRPr>
          </a:p>
        </p:txBody>
      </p:sp>
      <p:sp>
        <p:nvSpPr>
          <p:cNvPr id="3" name="Content Placeholder 2"/>
          <p:cNvSpPr>
            <a:spLocks noGrp="1"/>
          </p:cNvSpPr>
          <p:nvPr>
            <p:ph sz="half" idx="1"/>
          </p:nvPr>
        </p:nvSpPr>
        <p:spPr/>
        <p:txBody>
          <a:bodyPr>
            <a:normAutofit fontScale="70000" lnSpcReduction="20000"/>
          </a:bodyPr>
          <a:lstStyle/>
          <a:p>
            <a:pPr marL="0" lvl="0" indent="0">
              <a:spcBef>
                <a:spcPts val="0"/>
              </a:spcBef>
              <a:buNone/>
            </a:pPr>
            <a:r>
              <a:rPr lang="en-US" sz="2000" b="1" dirty="0" smtClean="0">
                <a:solidFill>
                  <a:prstClr val="black"/>
                </a:solidFill>
              </a:rPr>
              <a:t>Group </a:t>
            </a:r>
            <a:r>
              <a:rPr lang="en-US" sz="2000" b="1" dirty="0">
                <a:solidFill>
                  <a:prstClr val="black"/>
                </a:solidFill>
              </a:rPr>
              <a:t>Progress Notes </a:t>
            </a:r>
            <a:r>
              <a:rPr lang="en-US" sz="2000" dirty="0">
                <a:solidFill>
                  <a:prstClr val="black"/>
                </a:solidFill>
              </a:rPr>
              <a:t>are individual narrative summaries and shall include all of the following:</a:t>
            </a:r>
          </a:p>
          <a:p>
            <a:pPr marL="914400" lvl="2" indent="0">
              <a:spcBef>
                <a:spcPts val="0"/>
              </a:spcBef>
              <a:buNone/>
            </a:pPr>
            <a:endParaRPr lang="en-US" sz="1400" dirty="0">
              <a:solidFill>
                <a:prstClr val="black"/>
              </a:solidFill>
            </a:endParaRPr>
          </a:p>
          <a:p>
            <a:pPr marL="914400" lvl="0"/>
            <a:r>
              <a:rPr lang="en-US" sz="2300" dirty="0">
                <a:solidFill>
                  <a:prstClr val="black"/>
                </a:solidFill>
              </a:rPr>
              <a:t>The topic of the session (include highlights of the group session).</a:t>
            </a:r>
          </a:p>
          <a:p>
            <a:pPr marL="914400" lvl="0"/>
            <a:r>
              <a:rPr lang="en-US" sz="2300" dirty="0" smtClean="0">
                <a:solidFill>
                  <a:prstClr val="black"/>
                </a:solidFill>
              </a:rPr>
              <a:t>An </a:t>
            </a:r>
            <a:r>
              <a:rPr lang="en-US" sz="2300" dirty="0">
                <a:solidFill>
                  <a:prstClr val="black"/>
                </a:solidFill>
              </a:rPr>
              <a:t>individual description of the beneficiary’s progress in group            and on their treatment plan problems, goals, action steps (interventions &amp; objectives) and/or referrals as it relates to the </a:t>
            </a:r>
            <a:r>
              <a:rPr lang="en-US" sz="2300" dirty="0" smtClean="0">
                <a:solidFill>
                  <a:prstClr val="black"/>
                </a:solidFill>
              </a:rPr>
              <a:t>group </a:t>
            </a:r>
            <a:r>
              <a:rPr lang="en-US" sz="2300" dirty="0">
                <a:solidFill>
                  <a:prstClr val="black"/>
                </a:solidFill>
              </a:rPr>
              <a:t>topic.</a:t>
            </a:r>
          </a:p>
          <a:p>
            <a:pPr marL="914400" lvl="0"/>
            <a:r>
              <a:rPr lang="en-US" sz="2300" dirty="0">
                <a:solidFill>
                  <a:prstClr val="black"/>
                </a:solidFill>
              </a:rPr>
              <a:t>Therapist/Counselor who facilitated the group counseling session must record the progress note for each beneficiary who participated in the group.</a:t>
            </a:r>
          </a:p>
          <a:p>
            <a:pPr marL="914400" lvl="0"/>
            <a:r>
              <a:rPr lang="en-US" sz="2300" dirty="0">
                <a:solidFill>
                  <a:prstClr val="black"/>
                </a:solidFill>
              </a:rPr>
              <a:t>Therapist/Counselor who facilitated the group counseling session must record the </a:t>
            </a:r>
            <a:r>
              <a:rPr lang="en-US" sz="2300" dirty="0" smtClean="0">
                <a:solidFill>
                  <a:prstClr val="black"/>
                </a:solidFill>
              </a:rPr>
              <a:t>evidenced-based practices that were used and provide concrete examples. </a:t>
            </a:r>
            <a:endParaRPr lang="en-US" sz="2300" dirty="0">
              <a:solidFill>
                <a:prstClr val="black"/>
              </a:solidFill>
            </a:endParaRPr>
          </a:p>
          <a:p>
            <a:endParaRPr lang="en-US" sz="2300" dirty="0"/>
          </a:p>
        </p:txBody>
      </p:sp>
      <p:pic>
        <p:nvPicPr>
          <p:cNvPr id="5" name="Content Placeholder 4"/>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4724400" y="2514600"/>
            <a:ext cx="3810000" cy="2538412"/>
          </a:xfrm>
        </p:spPr>
      </p:pic>
    </p:spTree>
    <p:extLst>
      <p:ext uri="{BB962C8B-B14F-4D97-AF65-F5344CB8AC3E}">
        <p14:creationId xmlns:p14="http://schemas.microsoft.com/office/powerpoint/2010/main" val="35131097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accent6">
                    <a:lumMod val="50000"/>
                  </a:schemeClr>
                </a:solidFill>
              </a:rPr>
              <a:t>Strategies for Individualized Group Notes </a:t>
            </a:r>
            <a:endParaRPr lang="en-US" b="1" dirty="0">
              <a:solidFill>
                <a:schemeClr val="accent6">
                  <a:lumMod val="50000"/>
                </a:schemeClr>
              </a:solidFill>
            </a:endParaRPr>
          </a:p>
        </p:txBody>
      </p:sp>
      <p:sp>
        <p:nvSpPr>
          <p:cNvPr id="5" name="Content Placeholder 4"/>
          <p:cNvSpPr>
            <a:spLocks noGrp="1"/>
          </p:cNvSpPr>
          <p:nvPr>
            <p:ph idx="1"/>
          </p:nvPr>
        </p:nvSpPr>
        <p:spPr/>
        <p:txBody>
          <a:bodyPr>
            <a:normAutofit lnSpcReduction="10000"/>
          </a:bodyPr>
          <a:lstStyle/>
          <a:p>
            <a:r>
              <a:rPr lang="en-US" dirty="0" smtClean="0"/>
              <a:t>Have the client fill out a short form, at the end of a group, on what they worked on. </a:t>
            </a:r>
          </a:p>
          <a:p>
            <a:r>
              <a:rPr lang="en-US" dirty="0" smtClean="0"/>
              <a:t>Having a routine check-in/check-out that includes asking about treatment plan goals </a:t>
            </a:r>
          </a:p>
          <a:p>
            <a:r>
              <a:rPr lang="en-US" dirty="0" smtClean="0"/>
              <a:t>Have a reflection activity at the end of every group that asks clients to discuss what goals they are taking away from today’s group.</a:t>
            </a:r>
          </a:p>
          <a:p>
            <a:r>
              <a:rPr lang="en-US" dirty="0" smtClean="0"/>
              <a:t>Use EVB’s and document the client’s responses to the </a:t>
            </a:r>
            <a:r>
              <a:rPr lang="en-US" dirty="0" err="1" smtClean="0"/>
              <a:t>intervnetions</a:t>
            </a:r>
            <a:r>
              <a:rPr lang="en-US" dirty="0" smtClean="0"/>
              <a:t>.  </a:t>
            </a:r>
            <a:endParaRPr lang="en-US" dirty="0"/>
          </a:p>
        </p:txBody>
      </p:sp>
    </p:spTree>
    <p:extLst>
      <p:ext uri="{BB962C8B-B14F-4D97-AF65-F5344CB8AC3E}">
        <p14:creationId xmlns:p14="http://schemas.microsoft.com/office/powerpoint/2010/main" val="11294447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C000"/>
                </a:solidFill>
              </a:rPr>
              <a:t>Group Progress Note Example (Mindfulness, DBT)</a:t>
            </a:r>
            <a:endParaRPr lang="en-US" b="1" dirty="0">
              <a:solidFill>
                <a:srgbClr val="FFC000"/>
              </a:solidFill>
            </a:endParaRPr>
          </a:p>
        </p:txBody>
      </p:sp>
      <p:sp>
        <p:nvSpPr>
          <p:cNvPr id="3" name="Content Placeholder 2"/>
          <p:cNvSpPr>
            <a:spLocks noGrp="1"/>
          </p:cNvSpPr>
          <p:nvPr>
            <p:ph idx="1"/>
          </p:nvPr>
        </p:nvSpPr>
        <p:spPr/>
        <p:txBody>
          <a:bodyPr>
            <a:normAutofit/>
          </a:bodyPr>
          <a:lstStyle/>
          <a:p>
            <a:r>
              <a:rPr lang="en-US" sz="2000" dirty="0" smtClean="0"/>
              <a:t>A client has a treatment plan goal to manage cravings and urges to use methamphetamine.  He attends a Mindfulness group that taught and practiced mindfulness skills.  </a:t>
            </a:r>
          </a:p>
          <a:p>
            <a:pPr marL="0" indent="0">
              <a:buNone/>
            </a:pPr>
            <a:r>
              <a:rPr lang="en-US" sz="2000" dirty="0" smtClean="0"/>
              <a:t>Group note:  Treatment Plan goal:  Manage cravings and urges to use Methamphetamine.</a:t>
            </a:r>
          </a:p>
          <a:p>
            <a:pPr marL="0" indent="0">
              <a:buNone/>
            </a:pPr>
            <a:r>
              <a:rPr lang="en-US" sz="2000" i="1" dirty="0" smtClean="0"/>
              <a:t>Client participated in a DBT Mindfulness group where he learned how to observe and describe thoughts, emotions, physical sensations, and behaviors associated with substance cravings. The group used the, “Taking Hold of Your Mind, Handouts 1-3: “What Skills” from the DBT Manual.” He practiced noticing these when present and accurately describing them as elements of craving.  He endorsed an understanding that becoming more aware of his cravings will make it less likely that he will unthinkingly act on them.  “My body is telling me it wants to use, but I don’t have to give it what it wants,” he said.     </a:t>
            </a:r>
            <a:endParaRPr lang="en-US" sz="2000" i="1" dirty="0"/>
          </a:p>
        </p:txBody>
      </p:sp>
      <p:sp>
        <p:nvSpPr>
          <p:cNvPr id="4" name="Slide Number Placeholder 3"/>
          <p:cNvSpPr>
            <a:spLocks noGrp="1"/>
          </p:cNvSpPr>
          <p:nvPr>
            <p:ph type="sldNum" sz="quarter" idx="12"/>
          </p:nvPr>
        </p:nvSpPr>
        <p:spPr/>
        <p:txBody>
          <a:bodyPr/>
          <a:lstStyle/>
          <a:p>
            <a:fld id="{4CBDEA3E-F934-4188-BFAC-E0EEBA64F48E}" type="slidenum">
              <a:rPr lang="en-US" smtClean="0">
                <a:solidFill>
                  <a:prstClr val="black">
                    <a:tint val="75000"/>
                  </a:prstClr>
                </a:solidFill>
              </a:rPr>
              <a:pPr/>
              <a:t>12</a:t>
            </a:fld>
            <a:endParaRPr lang="en-US">
              <a:solidFill>
                <a:prstClr val="black">
                  <a:tint val="75000"/>
                </a:prstClr>
              </a:solidFill>
            </a:endParaRPr>
          </a:p>
        </p:txBody>
      </p:sp>
    </p:spTree>
    <p:extLst>
      <p:ext uri="{BB962C8B-B14F-4D97-AF65-F5344CB8AC3E}">
        <p14:creationId xmlns:p14="http://schemas.microsoft.com/office/powerpoint/2010/main" val="6280161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tx2">
                    <a:lumMod val="75000"/>
                  </a:schemeClr>
                </a:solidFill>
              </a:rPr>
              <a:t>Group Progress Note Example, Mindfulness, DBT</a:t>
            </a:r>
            <a:endParaRPr lang="en-US" b="1"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4CBDEA3E-F934-4188-BFAC-E0EEBA64F48E}" type="slidenum">
              <a:rPr lang="en-US" smtClean="0">
                <a:solidFill>
                  <a:prstClr val="black">
                    <a:tint val="75000"/>
                  </a:prstClr>
                </a:solidFill>
              </a:rPr>
              <a:pPr/>
              <a:t>13</a:t>
            </a:fld>
            <a:endParaRPr lang="en-US">
              <a:solidFill>
                <a:prstClr val="black">
                  <a:tint val="75000"/>
                </a:prstClr>
              </a:solidFill>
            </a:endParaRPr>
          </a:p>
        </p:txBody>
      </p:sp>
      <p:pic>
        <p:nvPicPr>
          <p:cNvPr id="4099" name="Picture 3"/>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806675" y="1752600"/>
            <a:ext cx="7204956"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026570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accent5">
                    <a:lumMod val="60000"/>
                    <a:lumOff val="40000"/>
                  </a:schemeClr>
                </a:solidFill>
              </a:rPr>
              <a:t>Group Progress Note </a:t>
            </a:r>
            <a:r>
              <a:rPr lang="en-US" b="1" dirty="0" smtClean="0">
                <a:solidFill>
                  <a:schemeClr val="accent5">
                    <a:lumMod val="60000"/>
                    <a:lumOff val="40000"/>
                  </a:schemeClr>
                </a:solidFill>
              </a:rPr>
              <a:t>Example, Anger Management </a:t>
            </a:r>
            <a:endParaRPr lang="en-US" b="1" dirty="0">
              <a:solidFill>
                <a:schemeClr val="accent5">
                  <a:lumMod val="60000"/>
                  <a:lumOff val="40000"/>
                </a:schemeClr>
              </a:solidFill>
            </a:endParaRPr>
          </a:p>
        </p:txBody>
      </p:sp>
      <p:sp>
        <p:nvSpPr>
          <p:cNvPr id="3" name="Content Placeholder 2"/>
          <p:cNvSpPr>
            <a:spLocks noGrp="1"/>
          </p:cNvSpPr>
          <p:nvPr>
            <p:ph idx="1"/>
          </p:nvPr>
        </p:nvSpPr>
        <p:spPr/>
        <p:txBody>
          <a:bodyPr/>
          <a:lstStyle/>
          <a:p>
            <a:pPr marL="274320" lvl="0" indent="-274320">
              <a:spcBef>
                <a:spcPts val="580"/>
              </a:spcBef>
              <a:buClr>
                <a:srgbClr val="AD0101"/>
              </a:buClr>
              <a:buSzPct val="85000"/>
              <a:buFont typeface="Wingdings 2"/>
              <a:buChar char=""/>
            </a:pPr>
            <a:r>
              <a:rPr lang="en-US" sz="1700" dirty="0">
                <a:solidFill>
                  <a:prstClr val="black"/>
                </a:solidFill>
              </a:rPr>
              <a:t>Group Session Activities - Started group with breathing exercises; reviewed group rules.  Focus of Group: Session 4</a:t>
            </a:r>
            <a:r>
              <a:rPr lang="en-US" sz="1700" dirty="0" smtClean="0">
                <a:solidFill>
                  <a:prstClr val="black"/>
                </a:solidFill>
              </a:rPr>
              <a:t>, </a:t>
            </a:r>
            <a:r>
              <a:rPr lang="en-US" sz="1700" dirty="0">
                <a:solidFill>
                  <a:prstClr val="black"/>
                </a:solidFill>
              </a:rPr>
              <a:t>Discussed the 3 phases of an anger </a:t>
            </a:r>
            <a:r>
              <a:rPr lang="en-US" sz="1700" dirty="0" smtClean="0">
                <a:solidFill>
                  <a:prstClr val="black"/>
                </a:solidFill>
              </a:rPr>
              <a:t>from The </a:t>
            </a:r>
            <a:r>
              <a:rPr lang="en-US" sz="1700" dirty="0">
                <a:solidFill>
                  <a:prstClr val="black"/>
                </a:solidFill>
              </a:rPr>
              <a:t>Aggression Cycle episode which are escalation, explosion </a:t>
            </a:r>
            <a:r>
              <a:rPr lang="en-US" sz="1700" dirty="0" smtClean="0">
                <a:solidFill>
                  <a:prstClr val="black"/>
                </a:solidFill>
              </a:rPr>
              <a:t>and </a:t>
            </a:r>
            <a:r>
              <a:rPr lang="en-US" sz="1700" dirty="0">
                <a:solidFill>
                  <a:prstClr val="black"/>
                </a:solidFill>
              </a:rPr>
              <a:t>post-explosion.  Clients learned one of the primary objectives if anger management is to keep from reaching the explosion phase.  Presented and discussed the anger meter and the aggression cycle chart.  Discussed  and lead Muscle Relaxation exercise.  Assigned HW: monitor and record highest level of anger on the anger meter, identify the event that made them angry, cues associated with the anger-provoking event, and the strategies they used to manage their anger in response to the event. Clients to practice progressive muscle relaxation once daily during the coming week. Clients to continue to develop their anger control plans.</a:t>
            </a:r>
          </a:p>
          <a:p>
            <a:pPr marL="274320" lvl="0" indent="-274320">
              <a:spcBef>
                <a:spcPts val="580"/>
              </a:spcBef>
              <a:buClr>
                <a:srgbClr val="AD0101"/>
              </a:buClr>
              <a:buSzPct val="85000"/>
              <a:buFont typeface="Wingdings 2"/>
              <a:buChar char=""/>
            </a:pPr>
            <a:endParaRPr lang="en-US" sz="1700" dirty="0">
              <a:solidFill>
                <a:prstClr val="black"/>
              </a:solidFill>
            </a:endParaRPr>
          </a:p>
          <a:p>
            <a:pPr marL="274320" lvl="0" indent="-274320">
              <a:spcBef>
                <a:spcPts val="580"/>
              </a:spcBef>
              <a:buClr>
                <a:srgbClr val="AD0101"/>
              </a:buClr>
              <a:buSzPct val="85000"/>
              <a:buFont typeface="Wingdings 2"/>
              <a:buChar char=""/>
            </a:pPr>
            <a:r>
              <a:rPr lang="en-US" sz="1700" dirty="0">
                <a:solidFill>
                  <a:prstClr val="black"/>
                </a:solidFill>
              </a:rPr>
              <a:t>Session Results (individualized portion) – CT participated in anger management group related to his treatment goal of reducing the frequency and intensity of his anger outbursts instead of relying on substances to manage negative emotions.  CT stated he thought “this information is useful because it might help me control my anger better before it becomes really out of control.”</a:t>
            </a:r>
          </a:p>
          <a:p>
            <a:endParaRPr lang="en-US" dirty="0"/>
          </a:p>
        </p:txBody>
      </p:sp>
      <p:sp>
        <p:nvSpPr>
          <p:cNvPr id="4" name="Slide Number Placeholder 3"/>
          <p:cNvSpPr>
            <a:spLocks noGrp="1"/>
          </p:cNvSpPr>
          <p:nvPr>
            <p:ph type="sldNum" sz="quarter" idx="12"/>
          </p:nvPr>
        </p:nvSpPr>
        <p:spPr/>
        <p:txBody>
          <a:bodyPr/>
          <a:lstStyle/>
          <a:p>
            <a:fld id="{4CBDEA3E-F934-4188-BFAC-E0EEBA64F48E}" type="slidenum">
              <a:rPr lang="en-US" smtClean="0">
                <a:solidFill>
                  <a:prstClr val="black">
                    <a:tint val="75000"/>
                  </a:prstClr>
                </a:solidFill>
              </a:rPr>
              <a:pPr/>
              <a:t>14</a:t>
            </a:fld>
            <a:endParaRPr lang="en-US">
              <a:solidFill>
                <a:prstClr val="black">
                  <a:tint val="75000"/>
                </a:prstClr>
              </a:solidFill>
            </a:endParaRPr>
          </a:p>
        </p:txBody>
      </p:sp>
    </p:spTree>
    <p:extLst>
      <p:ext uri="{BB962C8B-B14F-4D97-AF65-F5344CB8AC3E}">
        <p14:creationId xmlns:p14="http://schemas.microsoft.com/office/powerpoint/2010/main" val="12579246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2029" y="23560"/>
            <a:ext cx="9540876" cy="686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29194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7030A0"/>
                </a:solidFill>
              </a:rPr>
              <a:t>Documenting your one-to-one focusing on goals</a:t>
            </a:r>
            <a:endParaRPr lang="en-US" b="1" dirty="0">
              <a:solidFill>
                <a:srgbClr val="7030A0"/>
              </a:solidFill>
            </a:endParaRPr>
          </a:p>
        </p:txBody>
      </p:sp>
      <p:sp>
        <p:nvSpPr>
          <p:cNvPr id="3" name="Content Placeholder 2"/>
          <p:cNvSpPr>
            <a:spLocks noGrp="1"/>
          </p:cNvSpPr>
          <p:nvPr>
            <p:ph idx="1"/>
          </p:nvPr>
        </p:nvSpPr>
        <p:spPr/>
        <p:txBody>
          <a:bodyPr>
            <a:normAutofit lnSpcReduction="10000"/>
          </a:bodyPr>
          <a:lstStyle/>
          <a:p>
            <a:pPr lvl="0"/>
            <a:r>
              <a:rPr lang="en-US" sz="2400" i="1" dirty="0">
                <a:solidFill>
                  <a:prstClr val="black"/>
                </a:solidFill>
              </a:rPr>
              <a:t>Progress notes tell a client’s treatment </a:t>
            </a:r>
            <a:r>
              <a:rPr lang="en-US" sz="2400" i="1" dirty="0" smtClean="0">
                <a:solidFill>
                  <a:prstClr val="black"/>
                </a:solidFill>
              </a:rPr>
              <a:t>story</a:t>
            </a:r>
            <a:r>
              <a:rPr lang="en-US" sz="2400" i="1" dirty="0">
                <a:solidFill>
                  <a:prstClr val="black"/>
                </a:solidFill>
              </a:rPr>
              <a:t> </a:t>
            </a:r>
            <a:r>
              <a:rPr lang="en-US" sz="2400" i="1" dirty="0" smtClean="0">
                <a:solidFill>
                  <a:prstClr val="black"/>
                </a:solidFill>
              </a:rPr>
              <a:t>and give the clinician credit for the incredible work that happens in a treatment setting. </a:t>
            </a:r>
            <a:endParaRPr lang="en-US" sz="2400" i="1" dirty="0">
              <a:solidFill>
                <a:prstClr val="black"/>
              </a:solidFill>
            </a:endParaRPr>
          </a:p>
          <a:p>
            <a:pPr lvl="0"/>
            <a:endParaRPr lang="en-US" sz="2400" dirty="0">
              <a:solidFill>
                <a:prstClr val="black"/>
              </a:solidFill>
            </a:endParaRPr>
          </a:p>
          <a:p>
            <a:pPr lvl="0"/>
            <a:r>
              <a:rPr lang="en-US" sz="2400" b="1" u="sng" dirty="0">
                <a:solidFill>
                  <a:prstClr val="black"/>
                </a:solidFill>
              </a:rPr>
              <a:t>All Progress Notes must include: </a:t>
            </a:r>
          </a:p>
          <a:p>
            <a:pPr lvl="0"/>
            <a:endParaRPr lang="en-US" sz="2400" dirty="0">
              <a:solidFill>
                <a:prstClr val="black"/>
              </a:solidFill>
            </a:endParaRPr>
          </a:p>
          <a:p>
            <a:pPr lvl="0"/>
            <a:r>
              <a:rPr lang="en-US" sz="2400" dirty="0">
                <a:solidFill>
                  <a:prstClr val="black"/>
                </a:solidFill>
              </a:rPr>
              <a:t>1. The topic of the session</a:t>
            </a:r>
          </a:p>
          <a:p>
            <a:pPr lvl="0"/>
            <a:r>
              <a:rPr lang="en-US" sz="2400" dirty="0">
                <a:solidFill>
                  <a:prstClr val="black"/>
                </a:solidFill>
              </a:rPr>
              <a:t>2. A description of the client’s progress on treatment plan challenges, goals, action steps, objectives and/or referrals</a:t>
            </a:r>
          </a:p>
          <a:p>
            <a:pPr lvl="0"/>
            <a:r>
              <a:rPr lang="en-US" sz="2400" dirty="0">
                <a:solidFill>
                  <a:prstClr val="black"/>
                </a:solidFill>
              </a:rPr>
              <a:t>3. Information on the client’s attendance </a:t>
            </a:r>
            <a:endParaRPr lang="en-US" sz="2400" dirty="0" smtClean="0">
              <a:solidFill>
                <a:prstClr val="black"/>
              </a:solidFill>
            </a:endParaRPr>
          </a:p>
          <a:p>
            <a:pPr lvl="0"/>
            <a:r>
              <a:rPr lang="en-US" sz="2400" dirty="0" smtClean="0">
                <a:solidFill>
                  <a:prstClr val="black"/>
                </a:solidFill>
              </a:rPr>
              <a:t>4. Information on EBP’s that you used with client </a:t>
            </a:r>
            <a:endParaRPr lang="en-US" sz="2400" dirty="0">
              <a:solidFill>
                <a:prstClr val="black"/>
              </a:solidFill>
            </a:endParaRPr>
          </a:p>
          <a:p>
            <a:pPr lvl="0"/>
            <a:endParaRPr lang="en-US" sz="2400" dirty="0">
              <a:solidFill>
                <a:prstClr val="black"/>
              </a:solidFill>
            </a:endParaRPr>
          </a:p>
          <a:p>
            <a:endParaRPr lang="en-US" dirty="0" smtClean="0"/>
          </a:p>
          <a:p>
            <a:endParaRPr lang="en-US" dirty="0"/>
          </a:p>
        </p:txBody>
      </p:sp>
    </p:spTree>
    <p:extLst>
      <p:ext uri="{BB962C8B-B14F-4D97-AF65-F5344CB8AC3E}">
        <p14:creationId xmlns:p14="http://schemas.microsoft.com/office/powerpoint/2010/main" val="37745811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50"/>
                </a:solidFill>
              </a:rPr>
              <a:t>Things to Include in the Note </a:t>
            </a:r>
            <a:endParaRPr lang="en-US" b="1" dirty="0">
              <a:solidFill>
                <a:srgbClr val="00B050"/>
              </a:solidFill>
            </a:endParaRPr>
          </a:p>
        </p:txBody>
      </p:sp>
      <p:sp>
        <p:nvSpPr>
          <p:cNvPr id="3" name="Content Placeholder 2"/>
          <p:cNvSpPr>
            <a:spLocks noGrp="1"/>
          </p:cNvSpPr>
          <p:nvPr>
            <p:ph sz="half" idx="1"/>
          </p:nvPr>
        </p:nvSpPr>
        <p:spPr/>
        <p:txBody>
          <a:bodyPr>
            <a:normAutofit fontScale="77500" lnSpcReduction="20000"/>
          </a:bodyPr>
          <a:lstStyle/>
          <a:p>
            <a:r>
              <a:rPr lang="en-US" sz="2800" dirty="0" smtClean="0"/>
              <a:t>Direct quotes from the client</a:t>
            </a:r>
          </a:p>
          <a:p>
            <a:r>
              <a:rPr lang="en-US" sz="2800" dirty="0" smtClean="0"/>
              <a:t>Client’s affect, mood, overall presentation</a:t>
            </a:r>
          </a:p>
          <a:p>
            <a:r>
              <a:rPr lang="en-US" sz="2800" dirty="0" smtClean="0"/>
              <a:t>Observations regarding motivation </a:t>
            </a:r>
          </a:p>
          <a:p>
            <a:r>
              <a:rPr lang="en-US" sz="2800" dirty="0" smtClean="0"/>
              <a:t>Report on symptoms and or symptom relief</a:t>
            </a:r>
          </a:p>
          <a:p>
            <a:r>
              <a:rPr lang="en-US" sz="2800" dirty="0" smtClean="0"/>
              <a:t>Action items</a:t>
            </a:r>
          </a:p>
          <a:p>
            <a:r>
              <a:rPr lang="en-US" sz="2800" dirty="0" smtClean="0"/>
              <a:t>Agreements </a:t>
            </a:r>
          </a:p>
          <a:p>
            <a:r>
              <a:rPr lang="en-US" sz="2800" dirty="0" smtClean="0"/>
              <a:t>Evidenced-Based Practices Used </a:t>
            </a:r>
          </a:p>
          <a:p>
            <a:r>
              <a:rPr lang="en-US" sz="2800" dirty="0" smtClean="0"/>
              <a:t>Coping skills discussed </a:t>
            </a:r>
          </a:p>
          <a:p>
            <a:r>
              <a:rPr lang="en-US" sz="2800" dirty="0" smtClean="0"/>
              <a:t>Homework </a:t>
            </a:r>
            <a:endParaRPr lang="en-US" sz="2800" dirty="0"/>
          </a:p>
        </p:txBody>
      </p:sp>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222790" y="1905000"/>
            <a:ext cx="4939139" cy="3377406"/>
          </a:xfrm>
        </p:spPr>
      </p:pic>
      <p:sp>
        <p:nvSpPr>
          <p:cNvPr id="4" name="Slide Number Placeholder 3"/>
          <p:cNvSpPr>
            <a:spLocks noGrp="1"/>
          </p:cNvSpPr>
          <p:nvPr>
            <p:ph type="sldNum" sz="quarter" idx="12"/>
          </p:nvPr>
        </p:nvSpPr>
        <p:spPr/>
        <p:txBody>
          <a:bodyPr/>
          <a:lstStyle/>
          <a:p>
            <a:fld id="{4CBDEA3E-F934-4188-BFAC-E0EEBA64F48E}" type="slidenum">
              <a:rPr lang="en-US" smtClean="0">
                <a:solidFill>
                  <a:prstClr val="black">
                    <a:tint val="75000"/>
                  </a:prstClr>
                </a:solidFill>
              </a:rPr>
              <a:pPr/>
              <a:t>4</a:t>
            </a:fld>
            <a:endParaRPr lang="en-US">
              <a:solidFill>
                <a:prstClr val="black">
                  <a:tint val="75000"/>
                </a:prstClr>
              </a:solidFill>
            </a:endParaRPr>
          </a:p>
        </p:txBody>
      </p:sp>
    </p:spTree>
    <p:extLst>
      <p:ext uri="{BB962C8B-B14F-4D97-AF65-F5344CB8AC3E}">
        <p14:creationId xmlns:p14="http://schemas.microsoft.com/office/powerpoint/2010/main" val="5823228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B0F0"/>
                </a:solidFill>
              </a:rPr>
              <a:t>How to Properly Link TX Plan to Progress Note </a:t>
            </a:r>
            <a:endParaRPr lang="en-US" b="1" dirty="0">
              <a:solidFill>
                <a:srgbClr val="00B0F0"/>
              </a:solidFill>
            </a:endParaRPr>
          </a:p>
        </p:txBody>
      </p:sp>
      <p:sp>
        <p:nvSpPr>
          <p:cNvPr id="5" name="Text Placeholder 4"/>
          <p:cNvSpPr>
            <a:spLocks noGrp="1"/>
          </p:cNvSpPr>
          <p:nvPr>
            <p:ph sz="half" idx="1"/>
          </p:nvPr>
        </p:nvSpPr>
        <p:spPr/>
        <p:txBody>
          <a:bodyPr/>
          <a:lstStyle/>
          <a:p>
            <a:pPr algn="ctr"/>
            <a:r>
              <a:rPr lang="en-US" b="1" dirty="0" smtClean="0"/>
              <a:t>Do’s</a:t>
            </a:r>
          </a:p>
          <a:p>
            <a:pPr marL="0" indent="0" algn="ctr">
              <a:buNone/>
            </a:pPr>
            <a:endParaRPr lang="en-US" dirty="0" smtClean="0"/>
          </a:p>
          <a:p>
            <a:r>
              <a:rPr lang="en-US" sz="2000" dirty="0" smtClean="0"/>
              <a:t>Use verbiage from the treatment plan in every progress note. </a:t>
            </a:r>
          </a:p>
          <a:p>
            <a:r>
              <a:rPr lang="en-US" sz="2000" dirty="0" smtClean="0"/>
              <a:t>Give updates on progress, setbacks, obstacles, coping skills, delays, appointments, etc. </a:t>
            </a:r>
          </a:p>
          <a:p>
            <a:r>
              <a:rPr lang="en-US" sz="2000" dirty="0" smtClean="0"/>
              <a:t>If a client is struggling to meet a goal, discuss the path that was taken in the session and ideas that came up along with a game plan. </a:t>
            </a:r>
            <a:endParaRPr lang="en-US" sz="2000" dirty="0"/>
          </a:p>
        </p:txBody>
      </p:sp>
      <p:sp>
        <p:nvSpPr>
          <p:cNvPr id="7" name="Content Placeholder 6"/>
          <p:cNvSpPr>
            <a:spLocks noGrp="1"/>
          </p:cNvSpPr>
          <p:nvPr>
            <p:ph sz="half" idx="2"/>
          </p:nvPr>
        </p:nvSpPr>
        <p:spPr>
          <a:xfrm>
            <a:off x="4572000" y="1600200"/>
            <a:ext cx="4038600" cy="4525963"/>
          </a:xfrm>
        </p:spPr>
        <p:txBody>
          <a:bodyPr/>
          <a:lstStyle/>
          <a:p>
            <a:pPr algn="ctr"/>
            <a:r>
              <a:rPr lang="en-US" b="1" dirty="0" smtClean="0"/>
              <a:t>Don’ts</a:t>
            </a:r>
          </a:p>
          <a:p>
            <a:pPr marL="0" indent="0" algn="ctr">
              <a:buNone/>
            </a:pPr>
            <a:endParaRPr lang="en-US" dirty="0" smtClean="0"/>
          </a:p>
          <a:p>
            <a:r>
              <a:rPr lang="en-US" sz="2000" dirty="0" smtClean="0"/>
              <a:t>Restate the entire TX Plan in the progress note</a:t>
            </a:r>
          </a:p>
          <a:p>
            <a:r>
              <a:rPr lang="en-US" sz="2000" dirty="0" smtClean="0"/>
              <a:t>Don’t feel like the client has to have reportable progress with their goals; the note has to be related to the goals and is more about the status and process. </a:t>
            </a:r>
          </a:p>
          <a:p>
            <a:r>
              <a:rPr lang="en-US" sz="2000" dirty="0" smtClean="0"/>
              <a:t>Don’t think that there isn’t room in the session for other topics to be discussed. </a:t>
            </a:r>
            <a:endParaRPr lang="en-US" sz="2000" dirty="0"/>
          </a:p>
        </p:txBody>
      </p:sp>
      <p:sp>
        <p:nvSpPr>
          <p:cNvPr id="3" name="Slide Number Placeholder 2"/>
          <p:cNvSpPr>
            <a:spLocks noGrp="1"/>
          </p:cNvSpPr>
          <p:nvPr>
            <p:ph type="sldNum" sz="quarter" idx="12"/>
          </p:nvPr>
        </p:nvSpPr>
        <p:spPr/>
        <p:txBody>
          <a:bodyPr/>
          <a:lstStyle/>
          <a:p>
            <a:fld id="{4CBDEA3E-F934-4188-BFAC-E0EEBA64F48E}" type="slidenum">
              <a:rPr lang="en-US" smtClean="0">
                <a:solidFill>
                  <a:prstClr val="black">
                    <a:tint val="75000"/>
                  </a:prstClr>
                </a:solidFill>
              </a:rPr>
              <a:pPr/>
              <a:t>5</a:t>
            </a:fld>
            <a:endParaRPr lang="en-US">
              <a:solidFill>
                <a:prstClr val="black">
                  <a:tint val="75000"/>
                </a:prstClr>
              </a:solidFill>
            </a:endParaRPr>
          </a:p>
        </p:txBody>
      </p:sp>
    </p:spTree>
    <p:extLst>
      <p:ext uri="{BB962C8B-B14F-4D97-AF65-F5344CB8AC3E}">
        <p14:creationId xmlns:p14="http://schemas.microsoft.com/office/powerpoint/2010/main" val="19023596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5">
                    <a:lumMod val="50000"/>
                  </a:schemeClr>
                </a:solidFill>
              </a:rPr>
              <a:t>EBP’s and Standards of Care</a:t>
            </a:r>
            <a:endParaRPr lang="en-US" b="1" dirty="0">
              <a:solidFill>
                <a:schemeClr val="accent5">
                  <a:lumMod val="50000"/>
                </a:schemeClr>
              </a:solidFill>
            </a:endParaRPr>
          </a:p>
        </p:txBody>
      </p:sp>
      <p:sp>
        <p:nvSpPr>
          <p:cNvPr id="6" name="Content Placeholder 5"/>
          <p:cNvSpPr>
            <a:spLocks noGrp="1"/>
          </p:cNvSpPr>
          <p:nvPr>
            <p:ph sz="half" idx="1"/>
          </p:nvPr>
        </p:nvSpPr>
        <p:spPr/>
        <p:txBody>
          <a:bodyPr>
            <a:normAutofit fontScale="77500" lnSpcReduction="20000"/>
          </a:bodyPr>
          <a:lstStyle/>
          <a:p>
            <a:r>
              <a:rPr lang="en-US" dirty="0"/>
              <a:t>ODS Requires a minimum of 2 of 5 listed EBPs per program: Motivational Interviewing, Cognitive-Behavioral Therapy, Relapse Prevention, Trauma-Informed Treatment, and Psycho-Education</a:t>
            </a:r>
          </a:p>
          <a:p>
            <a:r>
              <a:rPr lang="en-US" dirty="0"/>
              <a:t>Standards of Care require all of these, plus more.  Standards of Care are now our Practice Guidelines, the standards by which we require all contracted providers to abide.</a:t>
            </a:r>
          </a:p>
          <a:p>
            <a:endParaRPr lang="en-US" dirty="0"/>
          </a:p>
        </p:txBody>
      </p:sp>
      <p:pic>
        <p:nvPicPr>
          <p:cNvPr id="8" name="Content Placeholder 7"/>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334000" y="1524000"/>
            <a:ext cx="2886075" cy="3833345"/>
          </a:xfrm>
        </p:spPr>
      </p:pic>
      <p:sp>
        <p:nvSpPr>
          <p:cNvPr id="5" name="Slide Number Placeholder 4"/>
          <p:cNvSpPr>
            <a:spLocks noGrp="1"/>
          </p:cNvSpPr>
          <p:nvPr>
            <p:ph type="sldNum" sz="quarter" idx="12"/>
          </p:nvPr>
        </p:nvSpPr>
        <p:spPr/>
        <p:txBody>
          <a:bodyPr/>
          <a:lstStyle/>
          <a:p>
            <a:fld id="{4CBDEA3E-F934-4188-BFAC-E0EEBA64F48E}" type="slidenum">
              <a:rPr lang="en-US" smtClean="0">
                <a:solidFill>
                  <a:prstClr val="black">
                    <a:tint val="75000"/>
                  </a:prstClr>
                </a:solidFill>
              </a:rPr>
              <a:pPr/>
              <a:t>6</a:t>
            </a:fld>
            <a:endParaRPr lang="en-US">
              <a:solidFill>
                <a:prstClr val="black">
                  <a:tint val="75000"/>
                </a:prstClr>
              </a:solidFill>
            </a:endParaRPr>
          </a:p>
        </p:txBody>
      </p:sp>
    </p:spTree>
    <p:extLst>
      <p:ext uri="{BB962C8B-B14F-4D97-AF65-F5344CB8AC3E}">
        <p14:creationId xmlns:p14="http://schemas.microsoft.com/office/powerpoint/2010/main" val="16749829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Documenting the EVB in the chart </a:t>
            </a:r>
            <a:endParaRPr lang="en-US" b="1" dirty="0">
              <a:solidFill>
                <a:srgbClr val="C00000"/>
              </a:solidFill>
            </a:endParaRPr>
          </a:p>
        </p:txBody>
      </p:sp>
      <p:sp>
        <p:nvSpPr>
          <p:cNvPr id="3" name="Content Placeholder 2"/>
          <p:cNvSpPr>
            <a:spLocks noGrp="1"/>
          </p:cNvSpPr>
          <p:nvPr>
            <p:ph idx="1"/>
          </p:nvPr>
        </p:nvSpPr>
        <p:spPr/>
        <p:txBody>
          <a:bodyPr/>
          <a:lstStyle/>
          <a:p>
            <a:r>
              <a:rPr lang="en-US" sz="2000" b="1" i="1" dirty="0" smtClean="0"/>
              <a:t>Discuss the intervention from the EBP used and client’s response. Examples: </a:t>
            </a:r>
          </a:p>
          <a:p>
            <a:pPr marL="0" indent="0">
              <a:buNone/>
            </a:pPr>
            <a:endParaRPr lang="en-US" sz="2000" dirty="0" smtClean="0"/>
          </a:p>
          <a:p>
            <a:r>
              <a:rPr lang="en-US" sz="2000" dirty="0" smtClean="0"/>
              <a:t>MI Ruler, Decisional Balance Worksheet, Change Plan </a:t>
            </a:r>
            <a:r>
              <a:rPr lang="en-US" sz="2000" dirty="0" smtClean="0">
                <a:solidFill>
                  <a:srgbClr val="00B050"/>
                </a:solidFill>
              </a:rPr>
              <a:t>(Motivational Interviewing) </a:t>
            </a:r>
          </a:p>
          <a:p>
            <a:r>
              <a:rPr lang="en-US" sz="2000" dirty="0" smtClean="0"/>
              <a:t>Thought Record, Cognitive Distortion Worksheet </a:t>
            </a:r>
            <a:r>
              <a:rPr lang="en-US" sz="2000" dirty="0" smtClean="0">
                <a:solidFill>
                  <a:srgbClr val="00B050"/>
                </a:solidFill>
              </a:rPr>
              <a:t>(CBT) </a:t>
            </a:r>
          </a:p>
          <a:p>
            <a:r>
              <a:rPr lang="en-US" sz="2000" dirty="0" smtClean="0"/>
              <a:t>Wise-mind, Chain Analysis, Emotion Regulation Module, Diary Card </a:t>
            </a:r>
            <a:r>
              <a:rPr lang="en-US" sz="2000" dirty="0" smtClean="0">
                <a:solidFill>
                  <a:srgbClr val="00B050"/>
                </a:solidFill>
              </a:rPr>
              <a:t>(DBT) </a:t>
            </a:r>
          </a:p>
          <a:p>
            <a:r>
              <a:rPr lang="en-US" sz="2000" dirty="0" smtClean="0"/>
              <a:t>Boundary Setting, PTSD Taking Back Your Power </a:t>
            </a:r>
            <a:r>
              <a:rPr lang="en-US" sz="2000" dirty="0" smtClean="0">
                <a:solidFill>
                  <a:srgbClr val="00B050"/>
                </a:solidFill>
              </a:rPr>
              <a:t>(Seeking Safety) </a:t>
            </a:r>
          </a:p>
          <a:p>
            <a:r>
              <a:rPr lang="en-US" sz="2000" dirty="0" smtClean="0"/>
              <a:t>The Aggression Cycle </a:t>
            </a:r>
            <a:r>
              <a:rPr lang="en-US" sz="2000" dirty="0" smtClean="0">
                <a:solidFill>
                  <a:srgbClr val="00B050"/>
                </a:solidFill>
              </a:rPr>
              <a:t>(Anger Management, SAMHSA)</a:t>
            </a:r>
          </a:p>
          <a:p>
            <a:r>
              <a:rPr lang="en-US" sz="2000" dirty="0" smtClean="0"/>
              <a:t>The Many Parts of You </a:t>
            </a:r>
            <a:r>
              <a:rPr lang="en-US" sz="2000" dirty="0" smtClean="0">
                <a:solidFill>
                  <a:srgbClr val="00B050"/>
                </a:solidFill>
              </a:rPr>
              <a:t>(Training Our Minds In, With And for Compassion)</a:t>
            </a:r>
          </a:p>
          <a:p>
            <a:r>
              <a:rPr lang="en-US" sz="2000" dirty="0" smtClean="0"/>
              <a:t>Discipline That Makes Sense </a:t>
            </a:r>
            <a:r>
              <a:rPr lang="en-US" sz="2000" dirty="0" smtClean="0">
                <a:solidFill>
                  <a:srgbClr val="00B050"/>
                </a:solidFill>
              </a:rPr>
              <a:t>(S.T.E.P. The Parent’s Handbook)</a:t>
            </a:r>
          </a:p>
          <a:p>
            <a:endParaRPr lang="en-US" sz="2000" dirty="0" smtClean="0"/>
          </a:p>
          <a:p>
            <a:endParaRPr lang="en-US" dirty="0"/>
          </a:p>
        </p:txBody>
      </p:sp>
      <p:sp>
        <p:nvSpPr>
          <p:cNvPr id="4" name="Slide Number Placeholder 3"/>
          <p:cNvSpPr>
            <a:spLocks noGrp="1"/>
          </p:cNvSpPr>
          <p:nvPr>
            <p:ph type="sldNum" sz="quarter" idx="12"/>
          </p:nvPr>
        </p:nvSpPr>
        <p:spPr/>
        <p:txBody>
          <a:bodyPr/>
          <a:lstStyle/>
          <a:p>
            <a:fld id="{4CBDEA3E-F934-4188-BFAC-E0EEBA64F48E}" type="slidenum">
              <a:rPr lang="en-US" smtClean="0">
                <a:solidFill>
                  <a:prstClr val="black">
                    <a:tint val="75000"/>
                  </a:prstClr>
                </a:solidFill>
              </a:rPr>
              <a:pPr/>
              <a:t>7</a:t>
            </a:fld>
            <a:endParaRPr lang="en-US">
              <a:solidFill>
                <a:prstClr val="black">
                  <a:tint val="75000"/>
                </a:prstClr>
              </a:solidFill>
            </a:endParaRPr>
          </a:p>
        </p:txBody>
      </p:sp>
    </p:spTree>
    <p:extLst>
      <p:ext uri="{BB962C8B-B14F-4D97-AF65-F5344CB8AC3E}">
        <p14:creationId xmlns:p14="http://schemas.microsoft.com/office/powerpoint/2010/main" val="33234807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lumMod val="40000"/>
                    <a:lumOff val="60000"/>
                  </a:schemeClr>
                </a:solidFill>
              </a:rPr>
              <a:t>Individual Progress Note Example</a:t>
            </a:r>
            <a:endParaRPr lang="en-US" b="1" dirty="0">
              <a:solidFill>
                <a:schemeClr val="tx2">
                  <a:lumMod val="40000"/>
                  <a:lumOff val="60000"/>
                </a:schemeClr>
              </a:solidFill>
            </a:endParaRPr>
          </a:p>
        </p:txBody>
      </p:sp>
      <p:sp>
        <p:nvSpPr>
          <p:cNvPr id="4" name="Slide Number Placeholder 3"/>
          <p:cNvSpPr>
            <a:spLocks noGrp="1"/>
          </p:cNvSpPr>
          <p:nvPr>
            <p:ph type="sldNum" sz="quarter" idx="12"/>
          </p:nvPr>
        </p:nvSpPr>
        <p:spPr/>
        <p:txBody>
          <a:bodyPr/>
          <a:lstStyle/>
          <a:p>
            <a:fld id="{4CBDEA3E-F934-4188-BFAC-E0EEBA64F48E}" type="slidenum">
              <a:rPr lang="en-US" smtClean="0">
                <a:solidFill>
                  <a:prstClr val="black">
                    <a:tint val="75000"/>
                  </a:prstClr>
                </a:solidFill>
              </a:rPr>
              <a:pPr/>
              <a:t>8</a:t>
            </a:fld>
            <a:endParaRPr lang="en-US">
              <a:solidFill>
                <a:prstClr val="black">
                  <a:tint val="75000"/>
                </a:prstClr>
              </a:solidFill>
            </a:endParaRPr>
          </a:p>
        </p:txBody>
      </p:sp>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083722" y="1600200"/>
            <a:ext cx="6917278" cy="44875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804659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3">
                    <a:lumMod val="75000"/>
                  </a:schemeClr>
                </a:solidFill>
              </a:rPr>
              <a:t>Individual Progress </a:t>
            </a:r>
            <a:r>
              <a:rPr lang="en-US" b="1" dirty="0" smtClean="0">
                <a:solidFill>
                  <a:schemeClr val="accent3">
                    <a:lumMod val="75000"/>
                  </a:schemeClr>
                </a:solidFill>
              </a:rPr>
              <a:t>Note Example </a:t>
            </a:r>
            <a:endParaRPr lang="en-US" b="1" dirty="0">
              <a:solidFill>
                <a:schemeClr val="accent3">
                  <a:lumMod val="75000"/>
                </a:schemeClr>
              </a:solidFill>
            </a:endParaRPr>
          </a:p>
        </p:txBody>
      </p:sp>
      <p:sp>
        <p:nvSpPr>
          <p:cNvPr id="4" name="Slide Number Placeholder 3"/>
          <p:cNvSpPr>
            <a:spLocks noGrp="1"/>
          </p:cNvSpPr>
          <p:nvPr>
            <p:ph type="sldNum" sz="quarter" idx="12"/>
          </p:nvPr>
        </p:nvSpPr>
        <p:spPr/>
        <p:txBody>
          <a:bodyPr/>
          <a:lstStyle/>
          <a:p>
            <a:fld id="{4CBDEA3E-F934-4188-BFAC-E0EEBA64F48E}" type="slidenum">
              <a:rPr lang="en-US" smtClean="0">
                <a:solidFill>
                  <a:prstClr val="black">
                    <a:tint val="75000"/>
                  </a:prstClr>
                </a:solidFill>
              </a:rPr>
              <a:pPr/>
              <a:t>9</a:t>
            </a:fld>
            <a:endParaRPr lang="en-US">
              <a:solidFill>
                <a:prstClr val="black">
                  <a:tint val="75000"/>
                </a:prstClr>
              </a:solidFill>
            </a:endParaRPr>
          </a:p>
        </p:txBody>
      </p:sp>
      <p:pic>
        <p:nvPicPr>
          <p:cNvPr id="307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066800" y="1589222"/>
            <a:ext cx="6946982" cy="4506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87107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289</TotalTime>
  <Words>1028</Words>
  <Application>Microsoft Office PowerPoint</Application>
  <PresentationFormat>On-screen Show (4:3)</PresentationFormat>
  <Paragraphs>85</Paragraphs>
  <Slides>14</Slides>
  <Notes>1</Notes>
  <HiddenSlides>0</HiddenSlides>
  <MMClips>0</MMClips>
  <ScaleCrop>false</ScaleCrop>
  <HeadingPairs>
    <vt:vector size="4" baseType="variant">
      <vt:variant>
        <vt:lpstr>Theme</vt:lpstr>
      </vt:variant>
      <vt:variant>
        <vt:i4>3</vt:i4>
      </vt:variant>
      <vt:variant>
        <vt:lpstr>Slide Titles</vt:lpstr>
      </vt:variant>
      <vt:variant>
        <vt:i4>14</vt:i4>
      </vt:variant>
    </vt:vector>
  </HeadingPairs>
  <TitlesOfParts>
    <vt:vector size="17" baseType="lpstr">
      <vt:lpstr>Office Theme</vt:lpstr>
      <vt:lpstr>1_Office Theme</vt:lpstr>
      <vt:lpstr>3_Office Theme</vt:lpstr>
      <vt:lpstr>Documenting the use of EBPs in client charts </vt:lpstr>
      <vt:lpstr>PowerPoint Presentation</vt:lpstr>
      <vt:lpstr>Documenting your one-to-one focusing on goals</vt:lpstr>
      <vt:lpstr>Things to Include in the Note </vt:lpstr>
      <vt:lpstr>How to Properly Link TX Plan to Progress Note </vt:lpstr>
      <vt:lpstr>EBP’s and Standards of Care</vt:lpstr>
      <vt:lpstr>Documenting the EVB in the chart </vt:lpstr>
      <vt:lpstr>Individual Progress Note Example</vt:lpstr>
      <vt:lpstr>Individual Progress Note Example </vt:lpstr>
      <vt:lpstr>Group Progress Notes </vt:lpstr>
      <vt:lpstr>Strategies for Individualized Group Notes </vt:lpstr>
      <vt:lpstr>Group Progress Note Example (Mindfulness, DBT)</vt:lpstr>
      <vt:lpstr>Group Progress Note Example, Mindfulness, DBT</vt:lpstr>
      <vt:lpstr>Group Progress Note Example, Anger Management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Documenting the use of EBPs in client charts</dc:title>
  <dc:creator>Nicole Ibarra</dc:creator>
  <cp:lastModifiedBy>Ranjeet Singh</cp:lastModifiedBy>
  <cp:revision>21</cp:revision>
  <dcterms:created xsi:type="dcterms:W3CDTF">2018-07-30T18:18:00Z</dcterms:created>
  <dcterms:modified xsi:type="dcterms:W3CDTF">2018-08-08T15:24:17Z</dcterms:modified>
</cp:coreProperties>
</file>