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1" r:id="rId3"/>
  </p:sldMasterIdLst>
  <p:notesMasterIdLst>
    <p:notesMasterId r:id="rId14"/>
  </p:notesMasterIdLst>
  <p:handoutMasterIdLst>
    <p:handoutMasterId r:id="rId15"/>
  </p:handoutMasterIdLst>
  <p:sldIdLst>
    <p:sldId id="265" r:id="rId4"/>
    <p:sldId id="277" r:id="rId5"/>
    <p:sldId id="409" r:id="rId6"/>
    <p:sldId id="411" r:id="rId7"/>
    <p:sldId id="412" r:id="rId8"/>
    <p:sldId id="410" r:id="rId9"/>
    <p:sldId id="377" r:id="rId10"/>
    <p:sldId id="414" r:id="rId11"/>
    <p:sldId id="408" r:id="rId12"/>
    <p:sldId id="415" r:id="rId13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awamura" initials="AS" lastIdx="3" clrIdx="0">
    <p:extLst>
      <p:ext uri="{19B8F6BF-5375-455C-9EA6-DF929625EA0E}">
        <p15:presenceInfo xmlns:p15="http://schemas.microsoft.com/office/powerpoint/2012/main" userId="S::asawamura@smcgov.org::5abf3ece-4389-4bf2-8bb5-2024b78888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99FF"/>
    <a:srgbClr val="6326BC"/>
    <a:srgbClr val="7E18CA"/>
    <a:srgbClr val="7100E2"/>
    <a:srgbClr val="CC9900"/>
    <a:srgbClr val="8EDA8E"/>
    <a:srgbClr val="FDF3ED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8" autoAdjust="0"/>
    <p:restoredTop sz="94404" autoAdjust="0"/>
  </p:normalViewPr>
  <p:slideViewPr>
    <p:cSldViewPr snapToGrid="0">
      <p:cViewPr varScale="1">
        <p:scale>
          <a:sx n="71" d="100"/>
          <a:sy n="71" d="100"/>
        </p:scale>
        <p:origin x="2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6" d="100"/>
          <a:sy n="116" d="100"/>
        </p:scale>
        <p:origin x="1124" y="-18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coppock" userId="a8fcc4df3420a830" providerId="LiveId" clId="{416B54DE-4276-47D3-9364-7DC9B8F3EF44}"/>
    <pc:docChg chg="modSld">
      <pc:chgData name="karen coppock" userId="a8fcc4df3420a830" providerId="LiveId" clId="{416B54DE-4276-47D3-9364-7DC9B8F3EF44}" dt="2022-05-12T14:13:00.628" v="0" actId="20577"/>
      <pc:docMkLst>
        <pc:docMk/>
      </pc:docMkLst>
      <pc:sldChg chg="modNotesTx">
        <pc:chgData name="karen coppock" userId="a8fcc4df3420a830" providerId="LiveId" clId="{416B54DE-4276-47D3-9364-7DC9B8F3EF44}" dt="2022-05-12T14:13:00.628" v="0" actId="20577"/>
        <pc:sldMkLst>
          <pc:docMk/>
          <pc:sldMk cId="69318122" sldId="2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Racial/Ethnic Make-up</a:t>
            </a:r>
            <a:r>
              <a:rPr lang="en-US" sz="1800" b="1" baseline="0" dirty="0"/>
              <a:t> of Older Adults </a:t>
            </a:r>
            <a:br>
              <a:rPr lang="en-US" sz="1800" b="1" baseline="0" dirty="0"/>
            </a:br>
            <a:r>
              <a:rPr lang="en-US" sz="1800" b="1" baseline="0" dirty="0"/>
              <a:t>in San Mateo County </a:t>
            </a:r>
            <a:br>
              <a:rPr lang="en-US" baseline="0" dirty="0"/>
            </a:br>
            <a:r>
              <a:rPr lang="en-US" sz="1600" baseline="0" dirty="0"/>
              <a:t>(Adults over age 65)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16849254295799"/>
          <c:y val="0.28037116539036588"/>
          <c:w val="0.8525490895669291"/>
          <c:h val="0.487507163506233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Latinos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2020</c:v>
                </c:pt>
                <c:pt idx="1">
                  <c:v>2030</c:v>
                </c:pt>
              </c:strCache>
              <c:extLst/>
            </c:strRef>
          </c:cat>
          <c:val>
            <c:numRef>
              <c:f>Sheet1!$B$2:$B$5</c:f>
              <c:numCache>
                <c:formatCode>0%</c:formatCode>
                <c:ptCount val="2"/>
                <c:pt idx="0">
                  <c:v>0.11</c:v>
                </c:pt>
                <c:pt idx="1">
                  <c:v>0.16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059-40DA-8607-5A57ABBEE8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Asian, Pacific Isl.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2020</c:v>
                </c:pt>
                <c:pt idx="1">
                  <c:v>2030</c:v>
                </c:pt>
              </c:strCache>
              <c:extLst/>
            </c:strRef>
          </c:cat>
          <c:val>
            <c:numRef>
              <c:f>Sheet1!$C$2:$C$5</c:f>
              <c:numCache>
                <c:formatCode>0%</c:formatCode>
                <c:ptCount val="2"/>
                <c:pt idx="0">
                  <c:v>0.2</c:v>
                </c:pt>
                <c:pt idx="1">
                  <c:v>0.32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059-40DA-8607-5A57ABBEE8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African Americans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2020</c:v>
                </c:pt>
                <c:pt idx="1">
                  <c:v>2030</c:v>
                </c:pt>
              </c:strCache>
              <c:extLst/>
            </c:strRef>
          </c:cat>
          <c:val>
            <c:numRef>
              <c:f>Sheet1!$D$2:$D$5</c:f>
              <c:numCache>
                <c:formatCode>0%</c:formatCode>
                <c:ptCount val="2"/>
                <c:pt idx="0">
                  <c:v>0.04</c:v>
                </c:pt>
                <c:pt idx="1">
                  <c:v>0.03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059-40DA-8607-5A57ABBEE8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Whites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2020</c:v>
                </c:pt>
                <c:pt idx="1">
                  <c:v>2030</c:v>
                </c:pt>
              </c:strCache>
              <c:extLst/>
            </c:strRef>
          </c:cat>
          <c:val>
            <c:numRef>
              <c:f>Sheet1!$E$2:$E$5</c:f>
              <c:numCache>
                <c:formatCode>0%</c:formatCode>
                <c:ptCount val="2"/>
                <c:pt idx="0">
                  <c:v>0.66</c:v>
                </c:pt>
                <c:pt idx="1">
                  <c:v>0.48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059-40DA-8607-5A57ABBEE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7674016"/>
        <c:axId val="1107669856"/>
      </c:barChart>
      <c:catAx>
        <c:axId val="110767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669856"/>
        <c:crosses val="autoZero"/>
        <c:auto val="1"/>
        <c:lblAlgn val="ctr"/>
        <c:lblOffset val="100"/>
        <c:noMultiLvlLbl val="0"/>
      </c:catAx>
      <c:valAx>
        <c:axId val="1107669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6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Age Distribution:</a:t>
            </a:r>
            <a:r>
              <a:rPr lang="en-US" sz="1800" b="1" baseline="0" dirty="0"/>
              <a:t> Older Adults in San Mateo County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0.52743919082266877</c:v>
                </c:pt>
                <c:pt idx="1">
                  <c:v>0.45897461967642311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0-45FF-89DC-1EB96B7473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75-84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0.29287446677428663</c:v>
                </c:pt>
                <c:pt idx="1">
                  <c:v>0.34933848480612079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0-45FF-89DC-1EB96B7473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85+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2030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0.17968634240304454</c:v>
                </c:pt>
                <c:pt idx="1">
                  <c:v>0.19168689551745613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0-45FF-89DC-1EB96B747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9342592"/>
        <c:axId val="1079340512"/>
      </c:barChart>
      <c:catAx>
        <c:axId val="10793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340512"/>
        <c:crosses val="autoZero"/>
        <c:auto val="1"/>
        <c:lblAlgn val="ctr"/>
        <c:lblOffset val="100"/>
        <c:noMultiLvlLbl val="0"/>
      </c:catAx>
      <c:valAx>
        <c:axId val="107934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3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0F996-E18C-4C3F-8177-BF0A29D0ABAE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02DB9-D321-4F41-8B08-3F52FD018AFF}">
      <dgm:prSet phldrT="[Text]"/>
      <dgm:spPr/>
      <dgm:t>
        <a:bodyPr/>
        <a:lstStyle/>
        <a:p>
          <a:r>
            <a:rPr lang="en-US" dirty="0"/>
            <a:t>Cuddling grandkids</a:t>
          </a:r>
        </a:p>
      </dgm:t>
    </dgm:pt>
    <dgm:pt modelId="{8D897DB6-EC6C-435F-BACD-7322106CD342}" type="parTrans" cxnId="{72B44573-F6B3-42F4-B1DD-2831419F8624}">
      <dgm:prSet/>
      <dgm:spPr/>
      <dgm:t>
        <a:bodyPr/>
        <a:lstStyle/>
        <a:p>
          <a:endParaRPr lang="en-US"/>
        </a:p>
      </dgm:t>
    </dgm:pt>
    <dgm:pt modelId="{2A8F1C68-AAE2-4266-A0B8-073DC7E185B0}" type="sibTrans" cxnId="{72B44573-F6B3-42F4-B1DD-2831419F8624}">
      <dgm:prSet/>
      <dgm:spPr/>
      <dgm:t>
        <a:bodyPr/>
        <a:lstStyle/>
        <a:p>
          <a:endParaRPr lang="en-US"/>
        </a:p>
      </dgm:t>
    </dgm:pt>
    <dgm:pt modelId="{8E16B7BF-6F8A-4BAC-82D1-0E77749F2385}">
      <dgm:prSet phldrT="[Text]"/>
      <dgm:spPr/>
      <dgm:t>
        <a:bodyPr/>
        <a:lstStyle/>
        <a:p>
          <a:r>
            <a:rPr lang="en-US" dirty="0"/>
            <a:t>Volunteering</a:t>
          </a:r>
        </a:p>
      </dgm:t>
    </dgm:pt>
    <dgm:pt modelId="{58B0CD1D-7D9F-44C0-B484-5A0EFF059648}" type="parTrans" cxnId="{5C315B96-579C-40F5-931B-9E10F8A0EB86}">
      <dgm:prSet/>
      <dgm:spPr/>
      <dgm:t>
        <a:bodyPr/>
        <a:lstStyle/>
        <a:p>
          <a:endParaRPr lang="en-US"/>
        </a:p>
      </dgm:t>
    </dgm:pt>
    <dgm:pt modelId="{33A0AA5A-562A-42CA-B577-8183C9ED6109}" type="sibTrans" cxnId="{5C315B96-579C-40F5-931B-9E10F8A0EB86}">
      <dgm:prSet/>
      <dgm:spPr/>
      <dgm:t>
        <a:bodyPr/>
        <a:lstStyle/>
        <a:p>
          <a:endParaRPr lang="en-US"/>
        </a:p>
      </dgm:t>
    </dgm:pt>
    <dgm:pt modelId="{47825FF2-AE65-40D6-BB76-6B99D6FF25D1}">
      <dgm:prSet phldrT="[Text]"/>
      <dgm:spPr/>
      <dgm:t>
        <a:bodyPr/>
        <a:lstStyle/>
        <a:p>
          <a:r>
            <a:rPr lang="en-US" dirty="0"/>
            <a:t>Worship</a:t>
          </a:r>
        </a:p>
      </dgm:t>
    </dgm:pt>
    <dgm:pt modelId="{AD8C82F8-F4DE-47DA-B8A8-6B60560BDF80}" type="parTrans" cxnId="{907D8ADE-3EBC-4B68-AF0B-C7CE4960A499}">
      <dgm:prSet/>
      <dgm:spPr/>
      <dgm:t>
        <a:bodyPr/>
        <a:lstStyle/>
        <a:p>
          <a:endParaRPr lang="en-US"/>
        </a:p>
      </dgm:t>
    </dgm:pt>
    <dgm:pt modelId="{299A0860-0A5D-4FB0-B657-638D5E956868}" type="sibTrans" cxnId="{907D8ADE-3EBC-4B68-AF0B-C7CE4960A499}">
      <dgm:prSet/>
      <dgm:spPr/>
      <dgm:t>
        <a:bodyPr/>
        <a:lstStyle/>
        <a:p>
          <a:endParaRPr lang="en-US"/>
        </a:p>
      </dgm:t>
    </dgm:pt>
    <dgm:pt modelId="{0891C34B-D3D0-4665-A236-CBA68209ED12}" type="pres">
      <dgm:prSet presAssocID="{E750F996-E18C-4C3F-8177-BF0A29D0ABAE}" presName="Name0" presStyleCnt="0">
        <dgm:presLayoutVars>
          <dgm:dir/>
        </dgm:presLayoutVars>
      </dgm:prSet>
      <dgm:spPr/>
    </dgm:pt>
    <dgm:pt modelId="{64F59ED2-A1FE-4BA7-BAB4-B44B15B0FDAB}" type="pres">
      <dgm:prSet presAssocID="{6E102DB9-D321-4F41-8B08-3F52FD018AFF}" presName="composite" presStyleCnt="0"/>
      <dgm:spPr/>
    </dgm:pt>
    <dgm:pt modelId="{8B936182-7CEB-4B47-BBEC-675619203F8A}" type="pres">
      <dgm:prSet presAssocID="{6E102DB9-D321-4F41-8B08-3F52FD018AFF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F827A7A-E2A5-41D3-BF71-FFD9383A33A6}" type="pres">
      <dgm:prSet presAssocID="{6E102DB9-D321-4F41-8B08-3F52FD018AFF}" presName="Parent" presStyleLbl="revTx" presStyleIdx="0" presStyleCnt="3">
        <dgm:presLayoutVars>
          <dgm:bulletEnabled val="1"/>
        </dgm:presLayoutVars>
      </dgm:prSet>
      <dgm:spPr/>
    </dgm:pt>
    <dgm:pt modelId="{C57376B4-72EE-4E6B-962C-E914E72444A3}" type="pres">
      <dgm:prSet presAssocID="{2A8F1C68-AAE2-4266-A0B8-073DC7E185B0}" presName="sibTrans" presStyleCnt="0"/>
      <dgm:spPr/>
    </dgm:pt>
    <dgm:pt modelId="{2B663DDB-27C0-40CE-9CA2-BF5A612F07BF}" type="pres">
      <dgm:prSet presAssocID="{8E16B7BF-6F8A-4BAC-82D1-0E77749F2385}" presName="composite" presStyleCnt="0"/>
      <dgm:spPr/>
    </dgm:pt>
    <dgm:pt modelId="{84713D9C-261E-4E9C-9E4F-CA614B11277C}" type="pres">
      <dgm:prSet presAssocID="{8E16B7BF-6F8A-4BAC-82D1-0E77749F2385}" presName="Image" presStyleLbl="alig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5862E04-2E0F-45E1-8914-26CAF1441CB6}" type="pres">
      <dgm:prSet presAssocID="{8E16B7BF-6F8A-4BAC-82D1-0E77749F2385}" presName="Parent" presStyleLbl="revTx" presStyleIdx="1" presStyleCnt="3">
        <dgm:presLayoutVars>
          <dgm:bulletEnabled val="1"/>
        </dgm:presLayoutVars>
      </dgm:prSet>
      <dgm:spPr/>
    </dgm:pt>
    <dgm:pt modelId="{0A48EDF2-0BAB-4ECA-82A2-25D4C59C9154}" type="pres">
      <dgm:prSet presAssocID="{33A0AA5A-562A-42CA-B577-8183C9ED6109}" presName="sibTrans" presStyleCnt="0"/>
      <dgm:spPr/>
    </dgm:pt>
    <dgm:pt modelId="{619CC81B-88D8-4F27-A0AD-E336893A1CA7}" type="pres">
      <dgm:prSet presAssocID="{47825FF2-AE65-40D6-BB76-6B99D6FF25D1}" presName="composite" presStyleCnt="0"/>
      <dgm:spPr/>
    </dgm:pt>
    <dgm:pt modelId="{DA19E503-4412-4C3A-B11E-86252FEB0F34}" type="pres">
      <dgm:prSet presAssocID="{47825FF2-AE65-40D6-BB76-6B99D6FF25D1}" presName="Image" presStyleLbl="alig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F7AB40C-4EB7-4681-9F4A-06BE19B48AC1}" type="pres">
      <dgm:prSet presAssocID="{47825FF2-AE65-40D6-BB76-6B99D6FF25D1}" presName="Parent" presStyleLbl="revTx" presStyleIdx="2" presStyleCnt="3">
        <dgm:presLayoutVars>
          <dgm:bulletEnabled val="1"/>
        </dgm:presLayoutVars>
      </dgm:prSet>
      <dgm:spPr/>
    </dgm:pt>
  </dgm:ptLst>
  <dgm:cxnLst>
    <dgm:cxn modelId="{71367B04-1E19-4A16-A44F-A94124852981}" type="presOf" srcId="{E750F996-E18C-4C3F-8177-BF0A29D0ABAE}" destId="{0891C34B-D3D0-4665-A236-CBA68209ED12}" srcOrd="0" destOrd="0" presId="urn:microsoft.com/office/officeart/2008/layout/PictureAccentBlocks"/>
    <dgm:cxn modelId="{72B44573-F6B3-42F4-B1DD-2831419F8624}" srcId="{E750F996-E18C-4C3F-8177-BF0A29D0ABAE}" destId="{6E102DB9-D321-4F41-8B08-3F52FD018AFF}" srcOrd="0" destOrd="0" parTransId="{8D897DB6-EC6C-435F-BACD-7322106CD342}" sibTransId="{2A8F1C68-AAE2-4266-A0B8-073DC7E185B0}"/>
    <dgm:cxn modelId="{5C315B96-579C-40F5-931B-9E10F8A0EB86}" srcId="{E750F996-E18C-4C3F-8177-BF0A29D0ABAE}" destId="{8E16B7BF-6F8A-4BAC-82D1-0E77749F2385}" srcOrd="1" destOrd="0" parTransId="{58B0CD1D-7D9F-44C0-B484-5A0EFF059648}" sibTransId="{33A0AA5A-562A-42CA-B577-8183C9ED6109}"/>
    <dgm:cxn modelId="{85FB7096-DC70-4B85-BDA0-A60738926433}" type="presOf" srcId="{8E16B7BF-6F8A-4BAC-82D1-0E77749F2385}" destId="{D5862E04-2E0F-45E1-8914-26CAF1441CB6}" srcOrd="0" destOrd="0" presId="urn:microsoft.com/office/officeart/2008/layout/PictureAccentBlocks"/>
    <dgm:cxn modelId="{6FBD4CBB-AF6D-4769-B073-9D7D4629A9D8}" type="presOf" srcId="{6E102DB9-D321-4F41-8B08-3F52FD018AFF}" destId="{6F827A7A-E2A5-41D3-BF71-FFD9383A33A6}" srcOrd="0" destOrd="0" presId="urn:microsoft.com/office/officeart/2008/layout/PictureAccentBlocks"/>
    <dgm:cxn modelId="{907D8ADE-3EBC-4B68-AF0B-C7CE4960A499}" srcId="{E750F996-E18C-4C3F-8177-BF0A29D0ABAE}" destId="{47825FF2-AE65-40D6-BB76-6B99D6FF25D1}" srcOrd="2" destOrd="0" parTransId="{AD8C82F8-F4DE-47DA-B8A8-6B60560BDF80}" sibTransId="{299A0860-0A5D-4FB0-B657-638D5E956868}"/>
    <dgm:cxn modelId="{17BD16E9-6D7D-48B1-AD3D-810819989948}" type="presOf" srcId="{47825FF2-AE65-40D6-BB76-6B99D6FF25D1}" destId="{5F7AB40C-4EB7-4681-9F4A-06BE19B48AC1}" srcOrd="0" destOrd="0" presId="urn:microsoft.com/office/officeart/2008/layout/PictureAccentBlocks"/>
    <dgm:cxn modelId="{333FE7D1-4FE2-4FC1-8069-8B249D9FA045}" type="presParOf" srcId="{0891C34B-D3D0-4665-A236-CBA68209ED12}" destId="{64F59ED2-A1FE-4BA7-BAB4-B44B15B0FDAB}" srcOrd="0" destOrd="0" presId="urn:microsoft.com/office/officeart/2008/layout/PictureAccentBlocks"/>
    <dgm:cxn modelId="{FD9CABAE-3569-4942-BDAD-4055E0878636}" type="presParOf" srcId="{64F59ED2-A1FE-4BA7-BAB4-B44B15B0FDAB}" destId="{8B936182-7CEB-4B47-BBEC-675619203F8A}" srcOrd="0" destOrd="0" presId="urn:microsoft.com/office/officeart/2008/layout/PictureAccentBlocks"/>
    <dgm:cxn modelId="{89C8D43A-2DE9-4D22-B766-E46DAEFF60ED}" type="presParOf" srcId="{64F59ED2-A1FE-4BA7-BAB4-B44B15B0FDAB}" destId="{6F827A7A-E2A5-41D3-BF71-FFD9383A33A6}" srcOrd="1" destOrd="0" presId="urn:microsoft.com/office/officeart/2008/layout/PictureAccentBlocks"/>
    <dgm:cxn modelId="{B9943E3D-E764-43CE-8A9D-D74B0F455089}" type="presParOf" srcId="{0891C34B-D3D0-4665-A236-CBA68209ED12}" destId="{C57376B4-72EE-4E6B-962C-E914E72444A3}" srcOrd="1" destOrd="0" presId="urn:microsoft.com/office/officeart/2008/layout/PictureAccentBlocks"/>
    <dgm:cxn modelId="{7B7117E4-3001-4DD1-9A3E-33B69C9CBFCF}" type="presParOf" srcId="{0891C34B-D3D0-4665-A236-CBA68209ED12}" destId="{2B663DDB-27C0-40CE-9CA2-BF5A612F07BF}" srcOrd="2" destOrd="0" presId="urn:microsoft.com/office/officeart/2008/layout/PictureAccentBlocks"/>
    <dgm:cxn modelId="{101B5536-629F-404B-A203-EF61E04F247E}" type="presParOf" srcId="{2B663DDB-27C0-40CE-9CA2-BF5A612F07BF}" destId="{84713D9C-261E-4E9C-9E4F-CA614B11277C}" srcOrd="0" destOrd="0" presId="urn:microsoft.com/office/officeart/2008/layout/PictureAccentBlocks"/>
    <dgm:cxn modelId="{A4AF3A59-E603-4A12-9F08-079297C3CCA5}" type="presParOf" srcId="{2B663DDB-27C0-40CE-9CA2-BF5A612F07BF}" destId="{D5862E04-2E0F-45E1-8914-26CAF1441CB6}" srcOrd="1" destOrd="0" presId="urn:microsoft.com/office/officeart/2008/layout/PictureAccentBlocks"/>
    <dgm:cxn modelId="{CE58B2AB-545D-42B0-83D9-CBACBC939A3B}" type="presParOf" srcId="{0891C34B-D3D0-4665-A236-CBA68209ED12}" destId="{0A48EDF2-0BAB-4ECA-82A2-25D4C59C9154}" srcOrd="3" destOrd="0" presId="urn:microsoft.com/office/officeart/2008/layout/PictureAccentBlocks"/>
    <dgm:cxn modelId="{CFAA8B96-FF6C-45AD-B0B7-2722C43ACD2B}" type="presParOf" srcId="{0891C34B-D3D0-4665-A236-CBA68209ED12}" destId="{619CC81B-88D8-4F27-A0AD-E336893A1CA7}" srcOrd="4" destOrd="0" presId="urn:microsoft.com/office/officeart/2008/layout/PictureAccentBlocks"/>
    <dgm:cxn modelId="{F451AC5A-9F4E-4C5C-BB34-1B3601AB501E}" type="presParOf" srcId="{619CC81B-88D8-4F27-A0AD-E336893A1CA7}" destId="{DA19E503-4412-4C3A-B11E-86252FEB0F34}" srcOrd="0" destOrd="0" presId="urn:microsoft.com/office/officeart/2008/layout/PictureAccentBlocks"/>
    <dgm:cxn modelId="{F5554EF1-2B3D-47F5-AB53-0B456740A1D9}" type="presParOf" srcId="{619CC81B-88D8-4F27-A0AD-E336893A1CA7}" destId="{5F7AB40C-4EB7-4681-9F4A-06BE19B48AC1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36182-7CEB-4B47-BBEC-675619203F8A}">
      <dsp:nvSpPr>
        <dsp:cNvPr id="0" name=""/>
        <dsp:cNvSpPr/>
      </dsp:nvSpPr>
      <dsp:spPr>
        <a:xfrm>
          <a:off x="1504308" y="1863200"/>
          <a:ext cx="1599444" cy="1599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27A7A-E2A5-41D3-BF71-FFD9383A33A6}">
      <dsp:nvSpPr>
        <dsp:cNvPr id="0" name=""/>
        <dsp:cNvSpPr/>
      </dsp:nvSpPr>
      <dsp:spPr>
        <a:xfrm rot="16200000">
          <a:off x="544641" y="2502978"/>
          <a:ext cx="1599444" cy="31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Cuddling grandkids</a:t>
          </a:r>
        </a:p>
      </dsp:txBody>
      <dsp:txXfrm>
        <a:off x="544641" y="2502978"/>
        <a:ext cx="1599444" cy="319888"/>
      </dsp:txXfrm>
    </dsp:sp>
    <dsp:sp modelId="{84713D9C-261E-4E9C-9E4F-CA614B11277C}">
      <dsp:nvSpPr>
        <dsp:cNvPr id="0" name=""/>
        <dsp:cNvSpPr/>
      </dsp:nvSpPr>
      <dsp:spPr>
        <a:xfrm>
          <a:off x="3423873" y="1863200"/>
          <a:ext cx="1599444" cy="15994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62E04-2E0F-45E1-8914-26CAF1441CB6}">
      <dsp:nvSpPr>
        <dsp:cNvPr id="0" name=""/>
        <dsp:cNvSpPr/>
      </dsp:nvSpPr>
      <dsp:spPr>
        <a:xfrm rot="16200000">
          <a:off x="2464206" y="2502978"/>
          <a:ext cx="1599444" cy="31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Volunteering</a:t>
          </a:r>
        </a:p>
      </dsp:txBody>
      <dsp:txXfrm>
        <a:off x="2464206" y="2502978"/>
        <a:ext cx="1599444" cy="319888"/>
      </dsp:txXfrm>
    </dsp:sp>
    <dsp:sp modelId="{DA19E503-4412-4C3A-B11E-86252FEB0F34}">
      <dsp:nvSpPr>
        <dsp:cNvPr id="0" name=""/>
        <dsp:cNvSpPr/>
      </dsp:nvSpPr>
      <dsp:spPr>
        <a:xfrm>
          <a:off x="3423873" y="46871"/>
          <a:ext cx="1599444" cy="15994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AB40C-4EB7-4681-9F4A-06BE19B48AC1}">
      <dsp:nvSpPr>
        <dsp:cNvPr id="0" name=""/>
        <dsp:cNvSpPr/>
      </dsp:nvSpPr>
      <dsp:spPr>
        <a:xfrm rot="16200000">
          <a:off x="2464206" y="686649"/>
          <a:ext cx="1599444" cy="31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Worship</a:t>
          </a:r>
        </a:p>
      </dsp:txBody>
      <dsp:txXfrm>
        <a:off x="2464206" y="686649"/>
        <a:ext cx="1599444" cy="31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506" cy="464974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6979" y="0"/>
            <a:ext cx="3035506" cy="464974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034CA913-0BA6-4366-B8EC-6A5F5240B4D2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5076"/>
            <a:ext cx="3035506" cy="464974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6979" y="8825076"/>
            <a:ext cx="3035506" cy="464974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72BD68F8-984F-4682-9BEF-BC4120A3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506" cy="464974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6979" y="0"/>
            <a:ext cx="3035506" cy="464974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E256C021-A706-4642-A272-1DB952375878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9" y="4470660"/>
            <a:ext cx="5604492" cy="3658527"/>
          </a:xfrm>
          <a:prstGeom prst="rect">
            <a:avLst/>
          </a:prstGeom>
        </p:spPr>
        <p:txBody>
          <a:bodyPr vert="horz" lIns="90343" tIns="45171" rIns="90343" bIns="451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5076"/>
            <a:ext cx="3035506" cy="464974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6979" y="8825076"/>
            <a:ext cx="3035506" cy="464974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1D6D6791-1DB6-4E2A-8073-68E825D0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8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4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3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791-1DB6-4E2A-8073-68E825D01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1426430" y="1708191"/>
            <a:ext cx="35796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Commission on Aging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1003553" y="1648973"/>
            <a:ext cx="375961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Annual Report 2020-2021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1397" y="3759609"/>
            <a:ext cx="734851" cy="2939188"/>
            <a:chOff x="70158" y="3759608"/>
            <a:chExt cx="734851" cy="2939188"/>
          </a:xfrm>
        </p:grpSpPr>
        <p:sp>
          <p:nvSpPr>
            <p:cNvPr id="8" name="TextBox 7"/>
            <p:cNvSpPr txBox="1"/>
            <p:nvPr userDrawn="1"/>
          </p:nvSpPr>
          <p:spPr>
            <a:xfrm rot="16200000">
              <a:off x="-706830" y="4620078"/>
              <a:ext cx="21210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San Mateo County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4465" y="5869321"/>
              <a:ext cx="924098" cy="734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83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3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1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4DF6-B166-4A15-B31F-3CA7AF71B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B2BF1-FB8E-42D2-9662-138F4B4B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FC61-971B-4419-BB06-06061722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9CAE-C01D-41E6-8326-5AFF92EF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056B-F0A9-458A-88D9-C880B7B8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4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D05E-CB21-45F5-82C9-459A485B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4350-1C8D-4388-A12C-43BCDA0F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AEA77-FE1A-4541-8EE0-8C03704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98C96-20EC-4FB9-88C7-0041E4E8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D388-27F5-439F-823D-5B420A91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EDB4-B7BB-4C82-8AC4-F279EB4FD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38161-E331-45E4-9C3A-9112082D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5B02D-DB45-46E4-A128-5DBF9A4B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56E6B-A7A9-4132-A1A4-0C90784F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37294-2048-4CF6-9A0E-811C24FC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5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C649-96E2-4AA1-83C9-C480ABF9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6C27-DEB8-4115-99C7-13C132BED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0FBFA-9F06-4964-AF3D-81F294157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22373-F079-4B56-B012-E5763F83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33014-B770-41DB-894A-031CB757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1EFB8-2125-412F-BB03-7C1C1884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22F5-91A0-44E2-A714-F1138DDD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CECEC-383F-43D1-9D21-9E131E67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29720-04C4-424A-8BF1-D3B2825D3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73E7-18DB-44AF-8064-F2CA5467B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CFFC0-7C78-4CAE-B45A-C52F78B3F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CF00F-A9BF-4C3C-BDEC-5D20CCE7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5BE16-9D66-47EB-8572-F5355986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5357A-AE30-40A7-BC32-DBA376AE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BB94-0FA7-4367-936E-12DF7315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5182C-DE46-47F2-9D65-D2C0CB89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C2FC2-026C-4D36-9D3A-629868AD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CF5C-125D-4F4C-AEBA-C7794388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9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F0C08-E96C-481A-AC4D-D4A6701B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7E95A-79C7-41EE-BC75-1D6E4EF3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07D88-1EA2-41DA-A9EC-B8FA32BE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6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98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BFC2-075F-41E5-8916-0961D93F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AB883-C6BD-40D7-A6EF-C314D0059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DEAD5-DA9A-41C3-BBAA-A876F9348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807DD-F71E-4D3D-AE70-50396074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E9DE2-9964-436F-B904-B031A08C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B5813-D336-4D4F-B686-911DEB90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75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1333-DB2D-4848-B7D4-33C1D5F4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A7D1C-DA05-4744-8531-2EEFBB0B4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C1603-1FDC-42B3-A75D-21D40D73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0262C-6830-4A27-B4DF-FEC9A8EA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D7325-FC2C-4164-B397-3796C1C7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86A51-457C-4244-9399-0477C834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2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B1AC-D142-426D-9F2C-B77024ED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2AB3E-467F-45A8-A69F-5B9310064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95C6-BA1A-49AC-B755-C33C4888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73620-8ADE-44E6-B558-7E8862E0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71F0-61F9-4408-A517-55F23367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E8345-8AD7-40F6-8F0F-7585C43F2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F940F-1CEC-4625-B7B4-FBCDA8BE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4FCDD-B4EB-42FE-9F62-52A7CB5A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0E76-D15A-4D66-A459-D2476481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11018-0EF9-4D4E-9F11-C85B7C2E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18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80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24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08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79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81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72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7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68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19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4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9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0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8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3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0D83-BFEB-4708-82FB-7FBA32A4A5E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1DEF-9E2D-4E24-A7EE-8FBF0E481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9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C35D9-4FDB-4D58-9B0A-5A6F7FAD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F8CF4-ABFD-4A3F-92BC-1F494550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76C7B-DD64-4411-AD98-EE803FD4D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0FD7D-2D24-4520-BBF5-8716E44F8B8E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ED1F8-8F9C-4F79-9772-2C3ADAEEA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2C634-B8AD-4D6A-A5A4-8BAF4DB6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1568-2A50-4D0B-9A80-BD813E86C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BC24-A95E-4C3C-8840-C59383B17C4D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B6D3-7050-4239-9B18-53D928AB4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7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jirst.org/Side-Plates/544307-Imperial-Breakfast-Side-Plate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smchealth.org/data-dashboard/county-data-dashboard" TargetMode="Externa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Commission on Aging: Annual Report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May 2022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769" y="179992"/>
            <a:ext cx="774479" cy="6518805"/>
            <a:chOff x="101769" y="179992"/>
            <a:chExt cx="774479" cy="6518805"/>
          </a:xfrm>
        </p:grpSpPr>
        <p:sp>
          <p:nvSpPr>
            <p:cNvPr id="4" name="TextBox 3"/>
            <p:cNvSpPr txBox="1"/>
            <p:nvPr userDrawn="1"/>
          </p:nvSpPr>
          <p:spPr>
            <a:xfrm rot="16200000">
              <a:off x="-1426430" y="1708191"/>
              <a:ext cx="357961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+mn-lt"/>
                </a:rPr>
                <a:t>Commission on Aging</a:t>
              </a:r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141397" y="3759609"/>
              <a:ext cx="734851" cy="2939188"/>
              <a:chOff x="70158" y="3759608"/>
              <a:chExt cx="734851" cy="2939188"/>
            </a:xfrm>
          </p:grpSpPr>
          <p:sp>
            <p:nvSpPr>
              <p:cNvPr id="6" name="TextBox 5"/>
              <p:cNvSpPr txBox="1"/>
              <p:nvPr userDrawn="1"/>
            </p:nvSpPr>
            <p:spPr>
              <a:xfrm rot="16200000">
                <a:off x="-706830" y="4620078"/>
                <a:ext cx="212104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San Mateo County </a:t>
                </a: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4465" y="5869321"/>
                <a:ext cx="924098" cy="7348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05" y="5774698"/>
            <a:ext cx="734853" cy="734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77352" y="5846544"/>
            <a:ext cx="610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MAINTAIN – ENHANCE – IMPROVE  THE QUALITY OF LIFE</a:t>
            </a:r>
          </a:p>
          <a:p>
            <a:pPr algn="ctr"/>
            <a:r>
              <a:rPr lang="en-US" b="1" i="1" dirty="0"/>
              <a:t>FOR OLDER ADULTS IN SAN MATEO COUNTY</a:t>
            </a:r>
          </a:p>
        </p:txBody>
      </p:sp>
      <p:pic>
        <p:nvPicPr>
          <p:cNvPr id="9" name="Picture 8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8A840476-CE3B-493D-9EF3-16C2C4B2D1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 b="11948"/>
          <a:stretch/>
        </p:blipFill>
        <p:spPr>
          <a:xfrm>
            <a:off x="2540996" y="2048560"/>
            <a:ext cx="7553425" cy="34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9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967A-2562-411C-B1C6-59238379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39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your support of the older adults in our community!</a:t>
            </a:r>
          </a:p>
        </p:txBody>
      </p:sp>
    </p:spTree>
    <p:extLst>
      <p:ext uri="{BB962C8B-B14F-4D97-AF65-F5344CB8AC3E}">
        <p14:creationId xmlns:p14="http://schemas.microsoft.com/office/powerpoint/2010/main" val="142449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90BA6-591C-41CA-8CCB-947FD3A906AE}"/>
              </a:ext>
            </a:extLst>
          </p:cNvPr>
          <p:cNvSpPr txBox="1"/>
          <p:nvPr/>
        </p:nvSpPr>
        <p:spPr>
          <a:xfrm>
            <a:off x="986118" y="0"/>
            <a:ext cx="1120588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Charter and Committees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06E9B-4795-457B-8551-0C74F35BCBB4}"/>
              </a:ext>
            </a:extLst>
          </p:cNvPr>
          <p:cNvSpPr txBox="1"/>
          <p:nvPr/>
        </p:nvSpPr>
        <p:spPr>
          <a:xfrm>
            <a:off x="1333736" y="3753293"/>
            <a:ext cx="11093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/>
          </a:p>
          <a:p>
            <a:pPr lvl="1">
              <a:spcBef>
                <a:spcPts val="1200"/>
              </a:spcBef>
            </a:pPr>
            <a:r>
              <a:rPr lang="en-US" sz="2800" b="1" dirty="0"/>
              <a:t>Committees</a:t>
            </a:r>
          </a:p>
          <a:p>
            <a:pPr marL="914400" lvl="1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Resources, Access &amp; Inclusion Committee</a:t>
            </a:r>
          </a:p>
          <a:p>
            <a:pPr marL="914400" lvl="1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Transportation</a:t>
            </a:r>
          </a:p>
          <a:p>
            <a:pPr marL="914400" lvl="1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Middle Income Senior Opportunities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E684E-03CB-4376-BA2D-1D0469FBB71F}"/>
              </a:ext>
            </a:extLst>
          </p:cNvPr>
          <p:cNvSpPr/>
          <p:nvPr/>
        </p:nvSpPr>
        <p:spPr>
          <a:xfrm>
            <a:off x="659219" y="0"/>
            <a:ext cx="425567" cy="375329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EAFFE-6328-8095-801F-4DC21126E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5"/>
          <a:stretch/>
        </p:blipFill>
        <p:spPr>
          <a:xfrm>
            <a:off x="1568515" y="1098486"/>
            <a:ext cx="9148112" cy="219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1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786" y="0"/>
            <a:ext cx="111072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Increasing awareness of critical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F814F-AE84-4AE3-A1EA-1E6697F364F7}"/>
              </a:ext>
            </a:extLst>
          </p:cNvPr>
          <p:cNvSpPr txBox="1"/>
          <p:nvPr/>
        </p:nvSpPr>
        <p:spPr>
          <a:xfrm>
            <a:off x="1293868" y="871162"/>
            <a:ext cx="10898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Community Need: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access services / benefits?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403A8-1E3B-4438-A1CB-496B7B7350D5}"/>
              </a:ext>
            </a:extLst>
          </p:cNvPr>
          <p:cNvSpPr/>
          <p:nvPr/>
        </p:nvSpPr>
        <p:spPr>
          <a:xfrm>
            <a:off x="659219" y="0"/>
            <a:ext cx="425567" cy="375329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99059-E8A3-475B-A73D-9F41BF1CE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15"/>
          <a:stretch/>
        </p:blipFill>
        <p:spPr>
          <a:xfrm>
            <a:off x="2278248" y="1763714"/>
            <a:ext cx="3738433" cy="475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AEEAF-DE26-48E0-8AE2-7E0613957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48"/>
          <a:stretch/>
        </p:blipFill>
        <p:spPr>
          <a:xfrm>
            <a:off x="7293463" y="1949597"/>
            <a:ext cx="2990554" cy="134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554A2B8-0BA1-4DEE-8149-09D071A92AFE}"/>
              </a:ext>
            </a:extLst>
          </p:cNvPr>
          <p:cNvGrpSpPr/>
          <p:nvPr/>
        </p:nvGrpSpPr>
        <p:grpSpPr>
          <a:xfrm>
            <a:off x="7249919" y="3465537"/>
            <a:ext cx="3133617" cy="3080658"/>
            <a:chOff x="2466840" y="3686009"/>
            <a:chExt cx="3133617" cy="3080658"/>
          </a:xfrm>
        </p:grpSpPr>
        <p:pic>
          <p:nvPicPr>
            <p:cNvPr id="13" name="Picture 12" descr="A picture containing tableware, dishware, blue, bowl&#10;&#10;Description automatically generated">
              <a:extLst>
                <a:ext uri="{FF2B5EF4-FFF2-40B4-BE49-F238E27FC236}">
                  <a16:creationId xmlns:a16="http://schemas.microsoft.com/office/drawing/2014/main" id="{ABF98CF1-BF0D-4E9F-A2AD-34D9938FD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t="11806" b="13946"/>
            <a:stretch/>
          </p:blipFill>
          <p:spPr>
            <a:xfrm>
              <a:off x="2466840" y="3686009"/>
              <a:ext cx="3111845" cy="3080658"/>
            </a:xfrm>
            <a:prstGeom prst="ellipse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5C5BC7-FF25-431D-B080-03155F583B61}"/>
                </a:ext>
              </a:extLst>
            </p:cNvPr>
            <p:cNvSpPr txBox="1"/>
            <p:nvPr/>
          </p:nvSpPr>
          <p:spPr>
            <a:xfrm>
              <a:off x="3055189" y="4469211"/>
              <a:ext cx="1941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</a:rPr>
                <a:t>4,689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F06A55-2D2B-40EF-BA8B-0081E381B4BD}"/>
                </a:ext>
              </a:extLst>
            </p:cNvPr>
            <p:cNvSpPr txBox="1"/>
            <p:nvPr/>
          </p:nvSpPr>
          <p:spPr>
            <a:xfrm>
              <a:off x="3002779" y="5519935"/>
              <a:ext cx="2597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older adults reached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37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786" y="0"/>
            <a:ext cx="111072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Better preparing older adults for emergencies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F814F-AE84-4AE3-A1EA-1E6697F364F7}"/>
              </a:ext>
            </a:extLst>
          </p:cNvPr>
          <p:cNvSpPr txBox="1"/>
          <p:nvPr/>
        </p:nvSpPr>
        <p:spPr>
          <a:xfrm>
            <a:off x="1293868" y="871162"/>
            <a:ext cx="10898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Community need: 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better prepare [older adults] for emergencies?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403A8-1E3B-4438-A1CB-496B7B7350D5}"/>
              </a:ext>
            </a:extLst>
          </p:cNvPr>
          <p:cNvSpPr/>
          <p:nvPr/>
        </p:nvSpPr>
        <p:spPr>
          <a:xfrm>
            <a:off x="659219" y="0"/>
            <a:ext cx="425567" cy="375329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F30BF-2805-41F1-9A46-63A6B4B0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1"/>
          <a:stretch/>
        </p:blipFill>
        <p:spPr>
          <a:xfrm>
            <a:off x="4893818" y="2319406"/>
            <a:ext cx="6836247" cy="366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4F8AF2-8EC5-43C0-92B3-67DD1E87A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48"/>
          <a:stretch/>
        </p:blipFill>
        <p:spPr>
          <a:xfrm>
            <a:off x="1951887" y="2017864"/>
            <a:ext cx="3342967" cy="150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2404B-85EF-46B3-89D9-05886B8D92F0}"/>
              </a:ext>
            </a:extLst>
          </p:cNvPr>
          <p:cNvSpPr txBox="1"/>
          <p:nvPr/>
        </p:nvSpPr>
        <p:spPr>
          <a:xfrm>
            <a:off x="2113793" y="4252899"/>
            <a:ext cx="1935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3,000</a:t>
            </a:r>
            <a:endParaRPr lang="en-US" sz="6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86A98-D2EC-4C9B-AF81-573493E33069}"/>
              </a:ext>
            </a:extLst>
          </p:cNvPr>
          <p:cNvSpPr txBox="1"/>
          <p:nvPr/>
        </p:nvSpPr>
        <p:spPr>
          <a:xfrm>
            <a:off x="2023483" y="5222324"/>
            <a:ext cx="613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older adults reached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786" y="0"/>
            <a:ext cx="111072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No one – especially our elders -  should go to bed hungry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F814F-AE84-4AE3-A1EA-1E6697F364F7}"/>
              </a:ext>
            </a:extLst>
          </p:cNvPr>
          <p:cNvSpPr txBox="1"/>
          <p:nvPr/>
        </p:nvSpPr>
        <p:spPr>
          <a:xfrm>
            <a:off x="1293868" y="871162"/>
            <a:ext cx="1089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Community Need: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feed older adults after the Great Plates Delivered (GPD) Program ends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403A8-1E3B-4438-A1CB-496B7B7350D5}"/>
              </a:ext>
            </a:extLst>
          </p:cNvPr>
          <p:cNvSpPr/>
          <p:nvPr/>
        </p:nvSpPr>
        <p:spPr>
          <a:xfrm>
            <a:off x="659219" y="0"/>
            <a:ext cx="425567" cy="375329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F8AF2-8EC5-43C0-92B3-67DD1E87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8"/>
          <a:stretch/>
        </p:blipFill>
        <p:spPr>
          <a:xfrm>
            <a:off x="4582712" y="2111656"/>
            <a:ext cx="4111361" cy="1855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B41F1-331A-4EDF-AC4B-8475C50E5E80}"/>
              </a:ext>
            </a:extLst>
          </p:cNvPr>
          <p:cNvSpPr txBox="1"/>
          <p:nvPr/>
        </p:nvSpPr>
        <p:spPr>
          <a:xfrm>
            <a:off x="2838454" y="4839586"/>
            <a:ext cx="8014453" cy="1600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$3M </a:t>
            </a:r>
          </a:p>
          <a:p>
            <a:pPr algn="ctr"/>
            <a:r>
              <a:rPr lang="en-US" sz="2800" dirty="0"/>
              <a:t>to support an addition</a:t>
            </a:r>
          </a:p>
          <a:p>
            <a:pPr algn="ctr"/>
            <a:r>
              <a:rPr lang="en-US" sz="2800" dirty="0"/>
              <a:t>2 years of home delivered meals for 1,000 individuals</a:t>
            </a:r>
          </a:p>
        </p:txBody>
      </p:sp>
    </p:spTree>
    <p:extLst>
      <p:ext uri="{BB962C8B-B14F-4D97-AF65-F5344CB8AC3E}">
        <p14:creationId xmlns:p14="http://schemas.microsoft.com/office/powerpoint/2010/main" val="299046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786" y="0"/>
            <a:ext cx="111072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Continuing the momentum on Age-Friendly Cities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F814F-AE84-4AE3-A1EA-1E6697F364F7}"/>
              </a:ext>
            </a:extLst>
          </p:cNvPr>
          <p:cNvSpPr txBox="1"/>
          <p:nvPr/>
        </p:nvSpPr>
        <p:spPr>
          <a:xfrm>
            <a:off x="1293868" y="796187"/>
            <a:ext cx="1089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Advocacy Goal: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continued support for Age-Friendly Cities work</a:t>
            </a: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403A8-1E3B-4438-A1CB-496B7B7350D5}"/>
              </a:ext>
            </a:extLst>
          </p:cNvPr>
          <p:cNvSpPr/>
          <p:nvPr/>
        </p:nvSpPr>
        <p:spPr>
          <a:xfrm>
            <a:off x="659219" y="0"/>
            <a:ext cx="425567" cy="375329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C974E-D9EC-4352-9F52-1BB875AEE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68" y="1565654"/>
            <a:ext cx="6589021" cy="390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F48E9-44C4-480D-9865-1A6EF12E4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38" y="2897196"/>
            <a:ext cx="5569890" cy="293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9A112-9BE1-455D-9609-25783E32E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57"/>
          <a:stretch/>
        </p:blipFill>
        <p:spPr>
          <a:xfrm>
            <a:off x="5874897" y="4417687"/>
            <a:ext cx="5569890" cy="236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6EC2D-5CD9-4839-8D08-EFA85BDC0B0E}"/>
              </a:ext>
            </a:extLst>
          </p:cNvPr>
          <p:cNvSpPr txBox="1"/>
          <p:nvPr/>
        </p:nvSpPr>
        <p:spPr>
          <a:xfrm>
            <a:off x="8659842" y="1762202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$500,000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9D049-1ECF-47D7-9168-A79A9EB5A704}"/>
              </a:ext>
            </a:extLst>
          </p:cNvPr>
          <p:cNvSpPr txBox="1"/>
          <p:nvPr/>
        </p:nvSpPr>
        <p:spPr>
          <a:xfrm>
            <a:off x="9124336" y="2647793"/>
            <a:ext cx="613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For Age-Friendly Cities!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4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93BC5A-2A5E-48FF-8C65-584E895602F0}"/>
              </a:ext>
            </a:extLst>
          </p:cNvPr>
          <p:cNvSpPr txBox="1"/>
          <p:nvPr/>
        </p:nvSpPr>
        <p:spPr>
          <a:xfrm>
            <a:off x="1209570" y="753261"/>
            <a:ext cx="8681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>
              <a:spcBef>
                <a:spcPts val="600"/>
              </a:spcBef>
            </a:pPr>
            <a:r>
              <a:rPr lang="en-US" sz="2400" dirty="0"/>
              <a:t>17% or 1 in ~6 San Mateo County residents are 65+</a:t>
            </a:r>
          </a:p>
          <a:p>
            <a:pPr marL="287337" lvl="1">
              <a:spcBef>
                <a:spcPts val="600"/>
              </a:spcBef>
            </a:pPr>
            <a:r>
              <a:rPr lang="en-US" sz="2400" dirty="0"/>
              <a:t>Covid has not been kind to this population:</a:t>
            </a:r>
          </a:p>
          <a:p>
            <a:pPr marL="9144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Greatest number of deaths</a:t>
            </a:r>
          </a:p>
          <a:p>
            <a:pPr marL="9144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Missed opportunities with finite time</a:t>
            </a:r>
          </a:p>
          <a:p>
            <a:pPr marL="1028700" lvl="2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B4F39-44B2-489D-A3D0-17B38B45870C}"/>
              </a:ext>
            </a:extLst>
          </p:cNvPr>
          <p:cNvSpPr txBox="1"/>
          <p:nvPr/>
        </p:nvSpPr>
        <p:spPr>
          <a:xfrm>
            <a:off x="1084729" y="0"/>
            <a:ext cx="1069489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cs typeface="Arial" panose="020B0604020202020204" pitchFamily="34" charset="0"/>
              </a:rPr>
              <a:t>Our Older Adult population – in particular – has suffered from Covid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7D962-B67D-44A3-9CF8-6FF6F408C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29" r="51143"/>
          <a:stretch/>
        </p:blipFill>
        <p:spPr>
          <a:xfrm>
            <a:off x="8847980" y="1710085"/>
            <a:ext cx="2434432" cy="408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08BEE-9D77-4997-879A-C0F447371E49}"/>
              </a:ext>
            </a:extLst>
          </p:cNvPr>
          <p:cNvSpPr txBox="1"/>
          <p:nvPr/>
        </p:nvSpPr>
        <p:spPr>
          <a:xfrm>
            <a:off x="8385766" y="6004502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Source: San Mateo County Covid-19 Data Dashboard</a:t>
            </a:r>
          </a:p>
          <a:p>
            <a:pPr algn="ctr"/>
            <a:r>
              <a:rPr lang="en-US" sz="900" dirty="0">
                <a:hlinkClick r:id="rId4"/>
              </a:rPr>
              <a:t>https://www.smchealth.org/data-dashboard/county-data-dashboard</a:t>
            </a:r>
            <a:r>
              <a:rPr lang="en-US" sz="900" dirty="0"/>
              <a:t> 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976CF73-A2A5-4F24-8706-31CBC7C07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720748"/>
              </p:ext>
            </p:extLst>
          </p:nvPr>
        </p:nvGraphicFramePr>
        <p:xfrm>
          <a:off x="1359434" y="3056988"/>
          <a:ext cx="5023318" cy="346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C161933-977C-48ED-89A9-94EF86CF0339}"/>
              </a:ext>
            </a:extLst>
          </p:cNvPr>
          <p:cNvSpPr/>
          <p:nvPr/>
        </p:nvSpPr>
        <p:spPr>
          <a:xfrm>
            <a:off x="659219" y="0"/>
            <a:ext cx="425567" cy="375329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93BC5A-2A5E-48FF-8C65-584E895602F0}"/>
              </a:ext>
            </a:extLst>
          </p:cNvPr>
          <p:cNvSpPr txBox="1"/>
          <p:nvPr/>
        </p:nvSpPr>
        <p:spPr>
          <a:xfrm>
            <a:off x="1327557" y="329849"/>
            <a:ext cx="75695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>
              <a:spcBef>
                <a:spcPts val="600"/>
              </a:spcBef>
            </a:pPr>
            <a:endParaRPr lang="en-US" b="1" dirty="0"/>
          </a:p>
          <a:p>
            <a:pPr marL="287337" lvl="1">
              <a:spcBef>
                <a:spcPts val="600"/>
              </a:spcBef>
            </a:pPr>
            <a:r>
              <a:rPr lang="en-US" sz="2400" dirty="0"/>
              <a:t>Profile of older adults in San Mateo County in 2030:</a:t>
            </a:r>
          </a:p>
          <a:p>
            <a:pPr marL="630237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 in 2 will be either Latino or Asian/Pacific Islander</a:t>
            </a:r>
          </a:p>
          <a:p>
            <a:pPr marL="630237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 in 2 will be 75 years old or older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B4F39-44B2-489D-A3D0-17B38B45870C}"/>
              </a:ext>
            </a:extLst>
          </p:cNvPr>
          <p:cNvSpPr txBox="1"/>
          <p:nvPr/>
        </p:nvSpPr>
        <p:spPr>
          <a:xfrm>
            <a:off x="1084729" y="0"/>
            <a:ext cx="1069489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cs typeface="Arial" panose="020B0604020202020204" pitchFamily="34" charset="0"/>
              </a:rPr>
              <a:t>Our Older Adult population is growing and is increasingly diverse and older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B6BBF18-E282-47AD-9FE1-BE12C0E6D9FC}"/>
              </a:ext>
            </a:extLst>
          </p:cNvPr>
          <p:cNvGraphicFramePr/>
          <p:nvPr/>
        </p:nvGraphicFramePr>
        <p:xfrm>
          <a:off x="1084729" y="2722422"/>
          <a:ext cx="6843607" cy="361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EF8599-0545-4E69-ABB7-BCE3210F7C38}"/>
              </a:ext>
            </a:extLst>
          </p:cNvPr>
          <p:cNvGraphicFramePr/>
          <p:nvPr/>
        </p:nvGraphicFramePr>
        <p:xfrm>
          <a:off x="8375904" y="2908150"/>
          <a:ext cx="3512312" cy="325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044CD5-DC5D-4347-9E81-C588AB0F9A2C}"/>
              </a:ext>
            </a:extLst>
          </p:cNvPr>
          <p:cNvSpPr txBox="1"/>
          <p:nvPr/>
        </p:nvSpPr>
        <p:spPr>
          <a:xfrm>
            <a:off x="9842112" y="891541"/>
            <a:ext cx="12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in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8A814F-98C8-47B3-A352-4EC2E41A0A83}"/>
              </a:ext>
            </a:extLst>
          </p:cNvPr>
          <p:cNvSpPr txBox="1"/>
          <p:nvPr/>
        </p:nvSpPr>
        <p:spPr>
          <a:xfrm>
            <a:off x="9139940" y="1489295"/>
            <a:ext cx="26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San Mateo County </a:t>
            </a:r>
          </a:p>
          <a:p>
            <a:pPr algn="ctr"/>
            <a:r>
              <a:rPr lang="en-US" dirty="0"/>
              <a:t>Residents will be 65 </a:t>
            </a:r>
            <a:br>
              <a:rPr lang="en-US" dirty="0"/>
            </a:br>
            <a:r>
              <a:rPr lang="en-US" dirty="0"/>
              <a:t>years or older by 2030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A7B2-C88B-42FA-8573-CD6201893026}"/>
              </a:ext>
            </a:extLst>
          </p:cNvPr>
          <p:cNvSpPr/>
          <p:nvPr/>
        </p:nvSpPr>
        <p:spPr>
          <a:xfrm>
            <a:off x="659219" y="0"/>
            <a:ext cx="425567" cy="375329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4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786" y="0"/>
            <a:ext cx="111072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2021 Advocacy Goals &amp; Accomplishments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F814F-AE84-4AE3-A1EA-1E6697F364F7}"/>
              </a:ext>
            </a:extLst>
          </p:cNvPr>
          <p:cNvSpPr txBox="1"/>
          <p:nvPr/>
        </p:nvSpPr>
        <p:spPr>
          <a:xfrm>
            <a:off x="1293868" y="871162"/>
            <a:ext cx="108981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Advocacy Goal: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broad-based support of Older Adults, the fastest growing and most impacted segment by Covid 19.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403A8-1E3B-4438-A1CB-496B7B7350D5}"/>
              </a:ext>
            </a:extLst>
          </p:cNvPr>
          <p:cNvSpPr/>
          <p:nvPr/>
        </p:nvSpPr>
        <p:spPr>
          <a:xfrm>
            <a:off x="659219" y="0"/>
            <a:ext cx="425567" cy="375329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6537A-8995-4BDF-802D-B0E2D955D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99" y="1876646"/>
            <a:ext cx="6026460" cy="4508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EDBAA-B22D-4989-BA77-014562FB3F24}"/>
              </a:ext>
            </a:extLst>
          </p:cNvPr>
          <p:cNvSpPr txBox="1"/>
          <p:nvPr/>
        </p:nvSpPr>
        <p:spPr>
          <a:xfrm>
            <a:off x="7716825" y="2169770"/>
            <a:ext cx="4382908" cy="3988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$2.5M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Case management – connection to critical resources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Bridge the digital divide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Employment opportunities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Reduce isolation/loneliness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Caregiver support (Alzheimer’s)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Expanded homecare eligibility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Guaranteed income pilot test</a:t>
            </a:r>
          </a:p>
        </p:txBody>
      </p:sp>
    </p:spTree>
    <p:extLst>
      <p:ext uri="{BB962C8B-B14F-4D97-AF65-F5344CB8AC3E}">
        <p14:creationId xmlns:p14="http://schemas.microsoft.com/office/powerpoint/2010/main" val="29870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23288</TotalTime>
  <Words>395</Words>
  <Application>Microsoft Office PowerPoint</Application>
  <PresentationFormat>Widescreen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Symbol</vt:lpstr>
      <vt:lpstr>Office Theme</vt:lpstr>
      <vt:lpstr>1_Custom Design</vt:lpstr>
      <vt:lpstr>Custom Design</vt:lpstr>
      <vt:lpstr>Commission on Aging: Annual Report May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support of the older adults in our community!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Hastie</dc:creator>
  <cp:lastModifiedBy>karen coppock</cp:lastModifiedBy>
  <cp:revision>278</cp:revision>
  <cp:lastPrinted>2022-05-09T14:28:19Z</cp:lastPrinted>
  <dcterms:created xsi:type="dcterms:W3CDTF">2020-04-21T17:38:00Z</dcterms:created>
  <dcterms:modified xsi:type="dcterms:W3CDTF">2022-05-12T14:13:09Z</dcterms:modified>
</cp:coreProperties>
</file>