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57" r:id="rId1"/>
  </p:sldMasterIdLst>
  <p:notesMasterIdLst>
    <p:notesMasterId r:id="rId16"/>
  </p:notesMasterIdLst>
  <p:sldIdLst>
    <p:sldId id="302" r:id="rId2"/>
    <p:sldId id="314" r:id="rId3"/>
    <p:sldId id="280" r:id="rId4"/>
    <p:sldId id="262" r:id="rId5"/>
    <p:sldId id="265" r:id="rId6"/>
    <p:sldId id="308" r:id="rId7"/>
    <p:sldId id="321" r:id="rId8"/>
    <p:sldId id="320" r:id="rId9"/>
    <p:sldId id="319" r:id="rId10"/>
    <p:sldId id="318" r:id="rId11"/>
    <p:sldId id="317" r:id="rId12"/>
    <p:sldId id="322" r:id="rId13"/>
    <p:sldId id="307" r:id="rId14"/>
    <p:sldId id="306" r:id="rId1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08" userDrawn="1">
          <p15:clr>
            <a:srgbClr val="A4A3A4"/>
          </p15:clr>
        </p15:guide>
        <p15:guide id="2" pos="2909" userDrawn="1">
          <p15:clr>
            <a:srgbClr val="A4A3A4"/>
          </p15:clr>
        </p15:guide>
        <p15:guide id="3"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330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82437" autoAdjust="0"/>
  </p:normalViewPr>
  <p:slideViewPr>
    <p:cSldViewPr>
      <p:cViewPr varScale="1">
        <p:scale>
          <a:sx n="96" d="100"/>
          <a:sy n="96" d="100"/>
        </p:scale>
        <p:origin x="-2064" y="-90"/>
      </p:cViewPr>
      <p:guideLst>
        <p:guide orient="horz" pos="2160"/>
        <p:guide pos="2880"/>
      </p:guideLst>
    </p:cSldViewPr>
  </p:slideViewPr>
  <p:outlineViewPr>
    <p:cViewPr>
      <p:scale>
        <a:sx n="33" d="100"/>
        <a:sy n="33" d="100"/>
      </p:scale>
      <p:origin x="0" y="-5952"/>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2" d="100"/>
          <a:sy n="72" d="100"/>
        </p:scale>
        <p:origin x="-1944" y="-108"/>
      </p:cViewPr>
      <p:guideLst>
        <p:guide orient="horz" pos="2208"/>
        <p:guide pos="2909"/>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5" y="0"/>
            <a:ext cx="4029282" cy="350760"/>
          </a:xfrm>
          <a:prstGeom prst="rect">
            <a:avLst/>
          </a:prstGeom>
        </p:spPr>
        <p:txBody>
          <a:bodyPr vert="horz" lIns="91440" tIns="45720" rIns="91440" bIns="45720" rtlCol="0"/>
          <a:lstStyle>
            <a:lvl1pPr algn="r">
              <a:defRPr sz="1200"/>
            </a:lvl1pPr>
          </a:lstStyle>
          <a:p>
            <a:fld id="{F417B599-4AE1-403C-9703-8B976E712075}" type="datetimeFigureOut">
              <a:rPr lang="en-US" smtClean="0"/>
              <a:pPr/>
              <a:t>5/17/2018</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3" y="3330421"/>
            <a:ext cx="7435436" cy="31544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5" y="6658443"/>
            <a:ext cx="4029282" cy="350760"/>
          </a:xfrm>
          <a:prstGeom prst="rect">
            <a:avLst/>
          </a:prstGeom>
        </p:spPr>
        <p:txBody>
          <a:bodyPr vert="horz" lIns="91440" tIns="45720" rIns="91440" bIns="45720" rtlCol="0" anchor="b"/>
          <a:lstStyle>
            <a:lvl1pPr algn="r">
              <a:defRPr sz="1200"/>
            </a:lvl1pPr>
          </a:lstStyle>
          <a:p>
            <a:fld id="{C78AF774-3254-4B60-AD92-CB35512352CC}" type="slidenum">
              <a:rPr lang="en-US" smtClean="0"/>
              <a:pPr/>
              <a:t>‹#›</a:t>
            </a:fld>
            <a:endParaRPr lang="en-US"/>
          </a:p>
        </p:txBody>
      </p:sp>
    </p:spTree>
    <p:extLst>
      <p:ext uri="{BB962C8B-B14F-4D97-AF65-F5344CB8AC3E}">
        <p14:creationId xmlns:p14="http://schemas.microsoft.com/office/powerpoint/2010/main" val="1839459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AF774-3254-4B60-AD92-CB35512352CC}" type="slidenum">
              <a:rPr lang="en-US" smtClean="0"/>
              <a:pPr/>
              <a:t>1</a:t>
            </a:fld>
            <a:endParaRPr lang="en-US"/>
          </a:p>
        </p:txBody>
      </p:sp>
    </p:spTree>
    <p:extLst>
      <p:ext uri="{BB962C8B-B14F-4D97-AF65-F5344CB8AC3E}">
        <p14:creationId xmlns:p14="http://schemas.microsoft.com/office/powerpoint/2010/main" val="2612080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8423">
              <a:defRPr/>
            </a:pP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78AF774-3254-4B60-AD92-CB35512352CC}" type="slidenum">
              <a:rPr lang="en-US" smtClean="0"/>
              <a:pPr/>
              <a:t>2</a:t>
            </a:fld>
            <a:endParaRPr lang="en-US"/>
          </a:p>
        </p:txBody>
      </p:sp>
    </p:spTree>
    <p:extLst>
      <p:ext uri="{BB962C8B-B14F-4D97-AF65-F5344CB8AC3E}">
        <p14:creationId xmlns:p14="http://schemas.microsoft.com/office/powerpoint/2010/main" val="157818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AF774-3254-4B60-AD92-CB35512352CC}" type="slidenum">
              <a:rPr lang="en-US" smtClean="0"/>
              <a:pPr/>
              <a:t>3</a:t>
            </a:fld>
            <a:endParaRPr lang="en-US"/>
          </a:p>
        </p:txBody>
      </p:sp>
    </p:spTree>
    <p:extLst>
      <p:ext uri="{BB962C8B-B14F-4D97-AF65-F5344CB8AC3E}">
        <p14:creationId xmlns:p14="http://schemas.microsoft.com/office/powerpoint/2010/main" val="2742663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78AF774-3254-4B60-AD92-CB35512352CC}" type="slidenum">
              <a:rPr lang="en-US" smtClean="0"/>
              <a:pPr/>
              <a:t>4</a:t>
            </a:fld>
            <a:endParaRPr lang="en-US"/>
          </a:p>
        </p:txBody>
      </p:sp>
    </p:spTree>
    <p:extLst>
      <p:ext uri="{BB962C8B-B14F-4D97-AF65-F5344CB8AC3E}">
        <p14:creationId xmlns:p14="http://schemas.microsoft.com/office/powerpoint/2010/main" val="154945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78AF774-3254-4B60-AD92-CB35512352CC}" type="slidenum">
              <a:rPr lang="en-US" smtClean="0"/>
              <a:pPr/>
              <a:t>5</a:t>
            </a:fld>
            <a:endParaRPr lang="en-US"/>
          </a:p>
        </p:txBody>
      </p:sp>
    </p:spTree>
    <p:extLst>
      <p:ext uri="{BB962C8B-B14F-4D97-AF65-F5344CB8AC3E}">
        <p14:creationId xmlns:p14="http://schemas.microsoft.com/office/powerpoint/2010/main" val="1367481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baseline="0" dirty="0"/>
              <a:t>The Commission hosted speakers during the General Meetings on topics of interest identified by the Commission.</a:t>
            </a:r>
          </a:p>
          <a:p>
            <a:endParaRPr lang="en-US" sz="1200" baseline="0" dirty="0"/>
          </a:p>
          <a:p>
            <a:r>
              <a:rPr lang="en-US" sz="1200" baseline="0" dirty="0"/>
              <a:t>CLICK</a:t>
            </a:r>
          </a:p>
        </p:txBody>
      </p:sp>
      <p:sp>
        <p:nvSpPr>
          <p:cNvPr id="4" name="Slide Number Placeholder 3"/>
          <p:cNvSpPr>
            <a:spLocks noGrp="1"/>
          </p:cNvSpPr>
          <p:nvPr>
            <p:ph type="sldNum" sz="quarter" idx="10"/>
          </p:nvPr>
        </p:nvSpPr>
        <p:spPr/>
        <p:txBody>
          <a:bodyPr/>
          <a:lstStyle/>
          <a:p>
            <a:fld id="{C78AF774-3254-4B60-AD92-CB35512352CC}" type="slidenum">
              <a:rPr lang="en-US" smtClean="0"/>
              <a:pPr/>
              <a:t>6</a:t>
            </a:fld>
            <a:endParaRPr lang="en-US"/>
          </a:p>
        </p:txBody>
      </p:sp>
    </p:spTree>
    <p:extLst>
      <p:ext uri="{BB962C8B-B14F-4D97-AF65-F5344CB8AC3E}">
        <p14:creationId xmlns:p14="http://schemas.microsoft.com/office/powerpoint/2010/main" val="3983798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C78AF774-3254-4B60-AD92-CB35512352CC}" type="slidenum">
              <a:rPr lang="en-US" smtClean="0"/>
              <a:pPr/>
              <a:t>13</a:t>
            </a:fld>
            <a:endParaRPr lang="en-US"/>
          </a:p>
        </p:txBody>
      </p:sp>
    </p:spTree>
    <p:extLst>
      <p:ext uri="{BB962C8B-B14F-4D97-AF65-F5344CB8AC3E}">
        <p14:creationId xmlns:p14="http://schemas.microsoft.com/office/powerpoint/2010/main" val="4197397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C78AF774-3254-4B60-AD92-CB35512352CC}" type="slidenum">
              <a:rPr lang="en-US" smtClean="0"/>
              <a:pPr/>
              <a:t>14</a:t>
            </a:fld>
            <a:endParaRPr lang="en-US"/>
          </a:p>
        </p:txBody>
      </p:sp>
    </p:spTree>
    <p:extLst>
      <p:ext uri="{BB962C8B-B14F-4D97-AF65-F5344CB8AC3E}">
        <p14:creationId xmlns:p14="http://schemas.microsoft.com/office/powerpoint/2010/main" val="4067949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1AFA072-2ED5-4FF4-B148-F1C45284F2CD}" type="datetime1">
              <a:rPr lang="en-US" smtClean="0"/>
              <a:pPr/>
              <a:t>5/17/2018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FD7CE25-38F4-4853-A4B6-46DA6E73DE5A}" type="slidenum">
              <a:rPr lang="en-US" smtClean="0"/>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59DE86-BCF4-48CF-83A1-3EB013AEB1A1}"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7CE25-38F4-4853-A4B6-46DA6E73DE5A}"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DC0836-F212-4DCF-8CD6-DD847C992CE5}"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7CE25-38F4-4853-A4B6-46DA6E73DE5A}"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BBD723-BF71-40C9-AE40-6D522BEEF08E}"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7CE25-38F4-4853-A4B6-46DA6E73DE5A}"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68F48C4-674B-49FA-8BBC-B5055D509713}"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7CE25-38F4-4853-A4B6-46DA6E73DE5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586F7B4-DD14-48DD-9CDB-A6C6F8F92046}" type="datetime1">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7CE25-38F4-4853-A4B6-46DA6E73DE5A}"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32D8B6-31E5-42BC-9B96-B6403825CCED}" type="datetime1">
              <a:rPr lang="en-US" smtClean="0"/>
              <a:pPr/>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7CE25-38F4-4853-A4B6-46DA6E73DE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F3A4788-AD3C-4F3B-89F4-BE64129BBA92}" type="datetime1">
              <a:rPr lang="en-US" smtClean="0"/>
              <a:pPr/>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7CE25-38F4-4853-A4B6-46DA6E73DE5A}"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04B9B-B863-47E3-A537-8B64B316CE32}" type="datetime1">
              <a:rPr lang="en-US" smtClean="0"/>
              <a:pPr/>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7CE25-38F4-4853-A4B6-46DA6E73DE5A}"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1D1C4B0-A11C-48E4-8415-0DB40F4A576F}" type="datetime1">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7CE25-38F4-4853-A4B6-46DA6E73DE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7D58AC-5EAB-45F0-9900-6891933E1580}" type="datetime1">
              <a:rPr lang="en-US" smtClean="0"/>
              <a:pPr/>
              <a:t>5/17/2018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FD7CE25-38F4-4853-A4B6-46DA6E73DE5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53D6C1-3750-4A85-B70E-ABFB86777A30}" type="datetime1">
              <a:rPr lang="en-US" smtClean="0"/>
              <a:pPr/>
              <a:t>5/17/2018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FD7CE25-38F4-4853-A4B6-46DA6E73DE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958" r:id="rId1"/>
    <p:sldLayoutId id="2147484959" r:id="rId2"/>
    <p:sldLayoutId id="2147484960" r:id="rId3"/>
    <p:sldLayoutId id="2147484961" r:id="rId4"/>
    <p:sldLayoutId id="2147484962" r:id="rId5"/>
    <p:sldLayoutId id="2147484963" r:id="rId6"/>
    <p:sldLayoutId id="2147484964" r:id="rId7"/>
    <p:sldLayoutId id="2147484965" r:id="rId8"/>
    <p:sldLayoutId id="2147484966" r:id="rId9"/>
    <p:sldLayoutId id="2147484967" r:id="rId10"/>
    <p:sldLayoutId id="2147484968" r:id="rId11"/>
  </p:sldLayoutIdLst>
  <p:transition spd="med">
    <p:fade/>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idx="1"/>
          </p:nvPr>
        </p:nvPicPr>
        <p:blipFill>
          <a:blip r:embed="rId3" cstate="print">
            <a:extLst>
              <a:ext uri="{28A0092B-C50C-407E-A947-70E740481C1C}">
                <a14:useLocalDpi xmlns:a14="http://schemas.microsoft.com/office/drawing/2010/main"/>
              </a:ext>
            </a:extLst>
          </a:blip>
          <a:stretch>
            <a:fillRect/>
          </a:stretch>
        </p:blipFill>
        <p:spPr>
          <a:xfrm>
            <a:off x="3005051" y="2569946"/>
            <a:ext cx="3133898" cy="2348345"/>
          </a:xfrm>
        </p:spPr>
      </p:pic>
      <p:sp>
        <p:nvSpPr>
          <p:cNvPr id="4" name="Slide Number Placeholder 3"/>
          <p:cNvSpPr>
            <a:spLocks noGrp="1"/>
          </p:cNvSpPr>
          <p:nvPr>
            <p:ph type="sldNum" sz="quarter" idx="12"/>
          </p:nvPr>
        </p:nvSpPr>
        <p:spPr/>
        <p:txBody>
          <a:bodyPr/>
          <a:lstStyle/>
          <a:p>
            <a:fld id="{9FD7CE25-38F4-4853-A4B6-46DA6E73DE5A}" type="slidenum">
              <a:rPr lang="en-US" smtClean="0"/>
              <a:pPr/>
              <a:t>1</a:t>
            </a:fld>
            <a:endParaRPr lang="en-US"/>
          </a:p>
        </p:txBody>
      </p:sp>
      <p:sp>
        <p:nvSpPr>
          <p:cNvPr id="2" name="Title 1"/>
          <p:cNvSpPr>
            <a:spLocks noGrp="1"/>
          </p:cNvSpPr>
          <p:nvPr>
            <p:ph type="title"/>
          </p:nvPr>
        </p:nvSpPr>
        <p:spPr>
          <a:xfrm>
            <a:off x="457200" y="762000"/>
            <a:ext cx="8229600" cy="1143000"/>
          </a:xfrm>
        </p:spPr>
        <p:txBody>
          <a:bodyPr>
            <a:normAutofit fontScale="90000"/>
          </a:bodyPr>
          <a:lstStyle/>
          <a:p>
            <a:pPr algn="ctr"/>
            <a:r>
              <a:rPr lang="en-US" sz="4400" dirty="0">
                <a:solidFill>
                  <a:schemeClr val="tx1"/>
                </a:solidFill>
                <a:effectLst/>
              </a:rPr>
              <a:t>San Mateo County </a:t>
            </a:r>
            <a:br>
              <a:rPr lang="en-US" sz="4400" dirty="0">
                <a:solidFill>
                  <a:schemeClr val="tx1"/>
                </a:solidFill>
                <a:effectLst/>
              </a:rPr>
            </a:br>
            <a:r>
              <a:rPr lang="en-US" sz="4400" dirty="0">
                <a:solidFill>
                  <a:schemeClr val="tx1"/>
                </a:solidFill>
                <a:effectLst/>
              </a:rPr>
              <a:t>Commission on Aging </a:t>
            </a:r>
            <a:br>
              <a:rPr lang="en-US" sz="4400" dirty="0">
                <a:solidFill>
                  <a:schemeClr val="tx1"/>
                </a:solidFill>
                <a:effectLst/>
              </a:rPr>
            </a:br>
            <a:r>
              <a:rPr lang="en-US" sz="4400" dirty="0">
                <a:solidFill>
                  <a:schemeClr val="tx1"/>
                </a:solidFill>
                <a:effectLst/>
              </a:rPr>
              <a:t>Annual Report </a:t>
            </a:r>
          </a:p>
        </p:txBody>
      </p:sp>
      <p:sp>
        <p:nvSpPr>
          <p:cNvPr id="7" name="Rectangle 6"/>
          <p:cNvSpPr/>
          <p:nvPr/>
        </p:nvSpPr>
        <p:spPr>
          <a:xfrm>
            <a:off x="1676400" y="3048000"/>
            <a:ext cx="4572000" cy="3139321"/>
          </a:xfrm>
          <a:prstGeom prst="rect">
            <a:avLst/>
          </a:prstGeom>
        </p:spPr>
        <p:txBody>
          <a:bodyPr>
            <a:spAutoFit/>
          </a:bodyP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8" name="Rectangle 7"/>
          <p:cNvSpPr/>
          <p:nvPr/>
        </p:nvSpPr>
        <p:spPr>
          <a:xfrm>
            <a:off x="1828800" y="5410200"/>
            <a:ext cx="6629400" cy="830997"/>
          </a:xfrm>
          <a:prstGeom prst="rect">
            <a:avLst/>
          </a:prstGeom>
        </p:spPr>
        <p:txBody>
          <a:bodyPr wrap="square">
            <a:spAutoFit/>
          </a:bodyPr>
          <a:lstStyle/>
          <a:p>
            <a:r>
              <a:rPr lang="en-US" sz="2400" dirty="0"/>
              <a:t>May 22, 2018</a:t>
            </a:r>
          </a:p>
          <a:p>
            <a:r>
              <a:rPr lang="en-US" sz="2400" dirty="0"/>
              <a:t>Presented by Scott </a:t>
            </a:r>
            <a:r>
              <a:rPr lang="en-US" sz="2400" dirty="0" err="1"/>
              <a:t>McMullin</a:t>
            </a:r>
            <a:r>
              <a:rPr lang="en-US" sz="2400" dirty="0"/>
              <a:t>, Chair</a:t>
            </a:r>
          </a:p>
        </p:txBody>
      </p:sp>
    </p:spTree>
    <p:extLst>
      <p:ext uri="{BB962C8B-B14F-4D97-AF65-F5344CB8AC3E}">
        <p14:creationId xmlns:p14="http://schemas.microsoft.com/office/powerpoint/2010/main" val="4065658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Pedestrian Safety: Completed survey of cities on pedestrian safety efforts, and sent letter of concern to the Board of Supervisors and to mayors of all cities surveyed</a:t>
            </a:r>
          </a:p>
          <a:p>
            <a:r>
              <a:rPr lang="en-US" dirty="0"/>
              <a:t>Blood Draw Needs: Sent letter of concern to Board of Supervisors and major health care corporations regarding lack of blood draw facility on the </a:t>
            </a:r>
            <a:r>
              <a:rPr lang="en-US" dirty="0" err="1"/>
              <a:t>Coastside</a:t>
            </a:r>
            <a:endParaRPr lang="en-US" dirty="0"/>
          </a:p>
          <a:p>
            <a:r>
              <a:rPr lang="en-US" dirty="0"/>
              <a:t>Reviewed and approved the Area Plan for submission to the Board of Supervisors</a:t>
            </a:r>
          </a:p>
        </p:txBody>
      </p:sp>
      <p:sp>
        <p:nvSpPr>
          <p:cNvPr id="4" name="Slide Number Placeholder 3"/>
          <p:cNvSpPr>
            <a:spLocks noGrp="1"/>
          </p:cNvSpPr>
          <p:nvPr>
            <p:ph type="sldNum" sz="quarter" idx="12"/>
          </p:nvPr>
        </p:nvSpPr>
        <p:spPr/>
        <p:txBody>
          <a:bodyPr/>
          <a:lstStyle/>
          <a:p>
            <a:fld id="{9FD7CE25-38F4-4853-A4B6-46DA6E73DE5A}" type="slidenum">
              <a:rPr lang="en-US" smtClean="0"/>
              <a:pPr/>
              <a:t>10</a:t>
            </a:fld>
            <a:endParaRPr lang="en-US" dirty="0"/>
          </a:p>
        </p:txBody>
      </p:sp>
      <p:sp>
        <p:nvSpPr>
          <p:cNvPr id="2" name="Title 1"/>
          <p:cNvSpPr>
            <a:spLocks noGrp="1"/>
          </p:cNvSpPr>
          <p:nvPr>
            <p:ph type="title"/>
          </p:nvPr>
        </p:nvSpPr>
        <p:spPr/>
        <p:txBody>
          <a:bodyPr>
            <a:normAutofit fontScale="90000"/>
          </a:bodyPr>
          <a:lstStyle/>
          <a:p>
            <a:pPr algn="ctr"/>
            <a:r>
              <a:rPr lang="en-US" sz="3600" b="1" dirty="0">
                <a:solidFill>
                  <a:schemeClr val="tx1"/>
                </a:solidFill>
                <a:effectLst/>
              </a:rPr>
              <a:t>Promoting improvements to </a:t>
            </a:r>
            <a:br>
              <a:rPr lang="en-US" sz="3600" b="1" dirty="0">
                <a:solidFill>
                  <a:schemeClr val="tx1"/>
                </a:solidFill>
                <a:effectLst/>
              </a:rPr>
            </a:br>
            <a:r>
              <a:rPr lang="en-US" sz="3600" b="1" dirty="0">
                <a:solidFill>
                  <a:schemeClr val="tx1"/>
                </a:solidFill>
                <a:effectLst/>
              </a:rPr>
              <a:t>the quality of life</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Created ad hoc Committee on Middle Income Seniors Issues</a:t>
            </a:r>
          </a:p>
          <a:p>
            <a:r>
              <a:rPr lang="en-US" dirty="0"/>
              <a:t>Commission retreat in February 2018 to develop a 2-year work plan</a:t>
            </a:r>
          </a:p>
          <a:p>
            <a:r>
              <a:rPr lang="en-US" dirty="0"/>
              <a:t>Commission approval in May 2018 of the </a:t>
            </a:r>
          </a:p>
          <a:p>
            <a:pPr marL="109728" indent="0">
              <a:buNone/>
            </a:pPr>
            <a:r>
              <a:rPr lang="en-US" dirty="0"/>
              <a:t>   2-year work plan</a:t>
            </a:r>
          </a:p>
          <a:p>
            <a:r>
              <a:rPr lang="en-US" dirty="0"/>
              <a:t>Developing additional orientation and training for new commissioners (looking forward to 3 new commissioners after June 2018)</a:t>
            </a:r>
          </a:p>
        </p:txBody>
      </p:sp>
      <p:sp>
        <p:nvSpPr>
          <p:cNvPr id="4" name="Slide Number Placeholder 3"/>
          <p:cNvSpPr>
            <a:spLocks noGrp="1"/>
          </p:cNvSpPr>
          <p:nvPr>
            <p:ph type="sldNum" sz="quarter" idx="12"/>
          </p:nvPr>
        </p:nvSpPr>
        <p:spPr/>
        <p:txBody>
          <a:bodyPr/>
          <a:lstStyle/>
          <a:p>
            <a:fld id="{9FD7CE25-38F4-4853-A4B6-46DA6E73DE5A}" type="slidenum">
              <a:rPr lang="en-US" smtClean="0"/>
              <a:pPr/>
              <a:t>11</a:t>
            </a:fld>
            <a:endParaRPr lang="en-US" dirty="0"/>
          </a:p>
        </p:txBody>
      </p:sp>
      <p:sp>
        <p:nvSpPr>
          <p:cNvPr id="2" name="Title 1"/>
          <p:cNvSpPr>
            <a:spLocks noGrp="1"/>
          </p:cNvSpPr>
          <p:nvPr>
            <p:ph type="title"/>
          </p:nvPr>
        </p:nvSpPr>
        <p:spPr/>
        <p:txBody>
          <a:bodyPr>
            <a:normAutofit fontScale="90000"/>
          </a:bodyPr>
          <a:lstStyle/>
          <a:p>
            <a:pPr algn="ctr"/>
            <a:r>
              <a:rPr lang="en-US" sz="3600" b="1" dirty="0">
                <a:solidFill>
                  <a:schemeClr val="tx1"/>
                </a:solidFill>
                <a:effectLst/>
              </a:rPr>
              <a:t>Planning for future Commission work</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76800"/>
          </a:xfrm>
        </p:spPr>
        <p:txBody>
          <a:bodyPr>
            <a:normAutofit/>
          </a:bodyPr>
          <a:lstStyle/>
          <a:p>
            <a:r>
              <a:rPr lang="en-US" dirty="0"/>
              <a:t>Priority goals in 3 standing committees.</a:t>
            </a:r>
          </a:p>
          <a:p>
            <a:pPr lvl="1"/>
            <a:r>
              <a:rPr lang="en-US" dirty="0"/>
              <a:t>Resource Access</a:t>
            </a:r>
          </a:p>
          <a:p>
            <a:pPr lvl="1"/>
            <a:r>
              <a:rPr lang="en-US" dirty="0"/>
              <a:t>Transportation</a:t>
            </a:r>
          </a:p>
          <a:p>
            <a:pPr lvl="1"/>
            <a:r>
              <a:rPr lang="en-US" dirty="0"/>
              <a:t>Middle Income Seniors Issues</a:t>
            </a:r>
          </a:p>
          <a:p>
            <a:r>
              <a:rPr lang="en-US" dirty="0"/>
              <a:t>Action items for each goal, with assigned responsibilities and timelines</a:t>
            </a:r>
          </a:p>
          <a:p>
            <a:r>
              <a:rPr lang="en-US" dirty="0"/>
              <a:t>A renewed commitment to our mission: supporting the goals of the Older Americans Act</a:t>
            </a:r>
          </a:p>
        </p:txBody>
      </p:sp>
      <p:sp>
        <p:nvSpPr>
          <p:cNvPr id="4" name="Slide Number Placeholder 3"/>
          <p:cNvSpPr>
            <a:spLocks noGrp="1"/>
          </p:cNvSpPr>
          <p:nvPr>
            <p:ph type="sldNum" sz="quarter" idx="12"/>
          </p:nvPr>
        </p:nvSpPr>
        <p:spPr/>
        <p:txBody>
          <a:bodyPr/>
          <a:lstStyle/>
          <a:p>
            <a:fld id="{9FD7CE25-38F4-4853-A4B6-46DA6E73DE5A}" type="slidenum">
              <a:rPr lang="en-US" smtClean="0"/>
              <a:pPr/>
              <a:t>12</a:t>
            </a:fld>
            <a:endParaRPr lang="en-US" dirty="0"/>
          </a:p>
        </p:txBody>
      </p:sp>
      <p:sp>
        <p:nvSpPr>
          <p:cNvPr id="2" name="Title 1"/>
          <p:cNvSpPr>
            <a:spLocks noGrp="1"/>
          </p:cNvSpPr>
          <p:nvPr>
            <p:ph type="title"/>
          </p:nvPr>
        </p:nvSpPr>
        <p:spPr/>
        <p:txBody>
          <a:bodyPr/>
          <a:lstStyle/>
          <a:p>
            <a:pPr algn="ctr"/>
            <a:r>
              <a:rPr lang="en-US" dirty="0">
                <a:solidFill>
                  <a:schemeClr val="tx1"/>
                </a:solidFill>
                <a:effectLst/>
              </a:rPr>
              <a:t>What’s next?</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7620000" cy="1905000"/>
          </a:xfrm>
        </p:spPr>
        <p:txBody>
          <a:bodyPr>
            <a:normAutofit fontScale="92500"/>
          </a:bodyPr>
          <a:lstStyle/>
          <a:p>
            <a:pPr algn="ctr"/>
            <a:endParaRPr lang="en-US" sz="3600" dirty="0"/>
          </a:p>
          <a:p>
            <a:pPr marL="0" indent="0" algn="ctr">
              <a:buNone/>
            </a:pPr>
            <a:r>
              <a:rPr lang="en-US" sz="3900" dirty="0"/>
              <a:t>Supervisor David </a:t>
            </a:r>
            <a:r>
              <a:rPr lang="en-US" sz="3900" dirty="0" err="1"/>
              <a:t>Canepa</a:t>
            </a:r>
            <a:r>
              <a:rPr lang="en-US" sz="3900" dirty="0"/>
              <a:t> </a:t>
            </a:r>
          </a:p>
          <a:p>
            <a:pPr marL="114300" indent="0" algn="ctr">
              <a:buNone/>
            </a:pPr>
            <a:r>
              <a:rPr lang="en-US" sz="3900" dirty="0"/>
              <a:t>Ann Keighran, Legislative Aide</a:t>
            </a:r>
          </a:p>
        </p:txBody>
      </p:sp>
      <p:sp>
        <p:nvSpPr>
          <p:cNvPr id="4" name="Slide Number Placeholder 3"/>
          <p:cNvSpPr>
            <a:spLocks noGrp="1"/>
          </p:cNvSpPr>
          <p:nvPr>
            <p:ph type="sldNum" sz="quarter" idx="12"/>
          </p:nvPr>
        </p:nvSpPr>
        <p:spPr/>
        <p:txBody>
          <a:bodyPr/>
          <a:lstStyle/>
          <a:p>
            <a:fld id="{9FD7CE25-38F4-4853-A4B6-46DA6E73DE5A}" type="slidenum">
              <a:rPr lang="en-US" smtClean="0"/>
              <a:pPr/>
              <a:t>13</a:t>
            </a:fld>
            <a:endParaRPr lang="en-US"/>
          </a:p>
        </p:txBody>
      </p:sp>
      <p:sp>
        <p:nvSpPr>
          <p:cNvPr id="2" name="Title 1"/>
          <p:cNvSpPr>
            <a:spLocks noGrp="1"/>
          </p:cNvSpPr>
          <p:nvPr>
            <p:ph type="title"/>
          </p:nvPr>
        </p:nvSpPr>
        <p:spPr>
          <a:xfrm>
            <a:off x="914400" y="609600"/>
            <a:ext cx="7620000" cy="1401762"/>
          </a:xfrm>
        </p:spPr>
        <p:txBody>
          <a:bodyPr>
            <a:noAutofit/>
          </a:bodyPr>
          <a:lstStyle/>
          <a:p>
            <a:pPr algn="ctr"/>
            <a:r>
              <a:rPr lang="en-US" sz="3600" b="1" dirty="0">
                <a:solidFill>
                  <a:schemeClr val="tx1"/>
                </a:solidFill>
                <a:effectLst/>
              </a:rPr>
              <a:t>Thank you! </a:t>
            </a:r>
            <a:br>
              <a:rPr lang="en-US" sz="3600" b="1" dirty="0">
                <a:solidFill>
                  <a:schemeClr val="tx1"/>
                </a:solidFill>
                <a:effectLst/>
              </a:rPr>
            </a:br>
            <a:r>
              <a:rPr lang="en-US" sz="3600" dirty="0">
                <a:solidFill>
                  <a:schemeClr val="tx1"/>
                </a:solidFill>
                <a:effectLst/>
              </a:rPr>
              <a:t>to the San Mateo County </a:t>
            </a:r>
            <a:br>
              <a:rPr lang="en-US" sz="3600" dirty="0">
                <a:solidFill>
                  <a:schemeClr val="tx1"/>
                </a:solidFill>
                <a:effectLst/>
              </a:rPr>
            </a:br>
            <a:r>
              <a:rPr lang="en-US" sz="3600" dirty="0">
                <a:solidFill>
                  <a:schemeClr val="tx1"/>
                </a:solidFill>
                <a:effectLst/>
              </a:rPr>
              <a:t>Board of Supervisors</a:t>
            </a:r>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4267200"/>
            <a:ext cx="1828800" cy="1697963"/>
          </a:xfrm>
          <a:prstGeom prst="rect">
            <a:avLst/>
          </a:prstGeom>
          <a:noFill/>
          <a:ln>
            <a:noFill/>
          </a:ln>
        </p:spPr>
      </p:pic>
    </p:spTree>
    <p:extLst>
      <p:ext uri="{BB962C8B-B14F-4D97-AF65-F5344CB8AC3E}">
        <p14:creationId xmlns:p14="http://schemas.microsoft.com/office/powerpoint/2010/main" val="352068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8382000" cy="4191000"/>
          </a:xfrm>
        </p:spPr>
        <p:txBody>
          <a:bodyPr>
            <a:normAutofit/>
          </a:bodyPr>
          <a:lstStyle/>
          <a:p>
            <a:pPr algn="ctr"/>
            <a:r>
              <a:rPr lang="en-US" sz="2400" dirty="0"/>
              <a:t>Lisa Mancini, AAS Director</a:t>
            </a:r>
          </a:p>
          <a:p>
            <a:pPr algn="ctr"/>
            <a:endParaRPr lang="en-US" sz="2400" dirty="0"/>
          </a:p>
          <a:p>
            <a:r>
              <a:rPr lang="en-US" sz="2400" dirty="0" smtClean="0"/>
              <a:t>  Michelle </a:t>
            </a:r>
            <a:r>
              <a:rPr lang="en-US" sz="2400" dirty="0"/>
              <a:t>Makino, Program Services Manager</a:t>
            </a:r>
          </a:p>
          <a:p>
            <a:r>
              <a:rPr lang="en-US" sz="2400" dirty="0" smtClean="0"/>
              <a:t>  Andrew </a:t>
            </a:r>
            <a:r>
              <a:rPr lang="en-US" sz="2400" dirty="0"/>
              <a:t>Eng, Community Program Analyst II</a:t>
            </a:r>
          </a:p>
          <a:p>
            <a:r>
              <a:rPr lang="en-US" sz="2400" dirty="0" smtClean="0"/>
              <a:t>  Lindsey </a:t>
            </a:r>
            <a:r>
              <a:rPr lang="en-US" sz="2400" dirty="0"/>
              <a:t>Joyner, Office Specialist</a:t>
            </a:r>
          </a:p>
          <a:p>
            <a:r>
              <a:rPr lang="en-US" sz="2400" dirty="0" smtClean="0"/>
              <a:t>  Craig </a:t>
            </a:r>
            <a:r>
              <a:rPr lang="en-US" sz="2400" dirty="0" err="1"/>
              <a:t>McCulloh</a:t>
            </a:r>
            <a:r>
              <a:rPr lang="en-US" sz="2400" dirty="0"/>
              <a:t>, Community Program Analyst II </a:t>
            </a:r>
          </a:p>
          <a:p>
            <a:r>
              <a:rPr lang="en-US" sz="2400" dirty="0" smtClean="0"/>
              <a:t>  Cristina </a:t>
            </a:r>
            <a:r>
              <a:rPr lang="en-US" sz="2400" dirty="0"/>
              <a:t>Ugaitafa, Community Program Analyst II, </a:t>
            </a:r>
            <a:r>
              <a:rPr lang="en-US" sz="2400" dirty="0" smtClean="0"/>
              <a:t>    </a:t>
            </a:r>
          </a:p>
          <a:p>
            <a:pPr marL="109728" indent="0">
              <a:buNone/>
            </a:pPr>
            <a:r>
              <a:rPr lang="en-US" sz="2400" dirty="0" smtClean="0"/>
              <a:t>     </a:t>
            </a:r>
            <a:r>
              <a:rPr lang="en-US" sz="2400" dirty="0" smtClean="0"/>
              <a:t>Planner </a:t>
            </a:r>
            <a:endParaRPr lang="en-US" sz="2400" dirty="0"/>
          </a:p>
          <a:p>
            <a:endParaRPr lang="en-US" dirty="0"/>
          </a:p>
        </p:txBody>
      </p:sp>
      <p:sp>
        <p:nvSpPr>
          <p:cNvPr id="4" name="Slide Number Placeholder 3"/>
          <p:cNvSpPr>
            <a:spLocks noGrp="1"/>
          </p:cNvSpPr>
          <p:nvPr>
            <p:ph type="sldNum" sz="quarter" idx="12"/>
          </p:nvPr>
        </p:nvSpPr>
        <p:spPr/>
        <p:txBody>
          <a:bodyPr/>
          <a:lstStyle/>
          <a:p>
            <a:fld id="{9FD7CE25-38F4-4853-A4B6-46DA6E73DE5A}" type="slidenum">
              <a:rPr lang="en-US" smtClean="0"/>
              <a:pPr/>
              <a:t>14</a:t>
            </a:fld>
            <a:endParaRPr lang="en-US" dirty="0"/>
          </a:p>
        </p:txBody>
      </p:sp>
      <p:sp>
        <p:nvSpPr>
          <p:cNvPr id="2" name="Title 1"/>
          <p:cNvSpPr>
            <a:spLocks noGrp="1"/>
          </p:cNvSpPr>
          <p:nvPr>
            <p:ph type="title"/>
          </p:nvPr>
        </p:nvSpPr>
        <p:spPr>
          <a:xfrm>
            <a:off x="762000" y="609600"/>
            <a:ext cx="7620000" cy="1828800"/>
          </a:xfrm>
        </p:spPr>
        <p:txBody>
          <a:bodyPr>
            <a:normAutofit fontScale="90000"/>
          </a:bodyPr>
          <a:lstStyle/>
          <a:p>
            <a:pPr algn="ctr"/>
            <a:r>
              <a:rPr lang="en-US" sz="3200" dirty="0">
                <a:solidFill>
                  <a:schemeClr val="tx1"/>
                </a:solidFill>
                <a:effectLst/>
              </a:rPr>
              <a:t>Aging &amp; Adult Services Staff </a:t>
            </a:r>
            <a:br>
              <a:rPr lang="en-US" sz="3200" dirty="0">
                <a:solidFill>
                  <a:schemeClr val="tx1"/>
                </a:solidFill>
                <a:effectLst/>
              </a:rPr>
            </a:br>
            <a:r>
              <a:rPr lang="en-US" sz="3200" dirty="0">
                <a:solidFill>
                  <a:schemeClr val="tx1"/>
                </a:solidFill>
                <a:effectLst/>
              </a:rPr>
              <a:t>for</a:t>
            </a:r>
            <a:br>
              <a:rPr lang="en-US" sz="3200" dirty="0">
                <a:solidFill>
                  <a:schemeClr val="tx1"/>
                </a:solidFill>
                <a:effectLst/>
              </a:rPr>
            </a:br>
            <a:r>
              <a:rPr lang="en-US" sz="3200" dirty="0">
                <a:solidFill>
                  <a:schemeClr val="tx1"/>
                </a:solidFill>
                <a:effectLst/>
              </a:rPr>
              <a:t>Commissions and Provider Services</a:t>
            </a:r>
            <a:br>
              <a:rPr lang="en-US" sz="3200" dirty="0">
                <a:solidFill>
                  <a:schemeClr val="tx1"/>
                </a:solidFill>
                <a:effectLst/>
              </a:rPr>
            </a:br>
            <a:r>
              <a:rPr lang="en-US" sz="3200" dirty="0">
                <a:solidFill>
                  <a:schemeClr val="tx1"/>
                </a:solidFill>
                <a:effectLst/>
              </a:rPr>
              <a:t/>
            </a:r>
            <a:br>
              <a:rPr lang="en-US" sz="3200" dirty="0">
                <a:solidFill>
                  <a:schemeClr val="tx1"/>
                </a:solidFill>
                <a:effectLst/>
              </a:rPr>
            </a:br>
            <a:endParaRPr lang="en-US" sz="3200" dirty="0">
              <a:solidFill>
                <a:schemeClr val="tx1"/>
              </a:solidFill>
              <a:effectLst/>
            </a:endParaRPr>
          </a:p>
        </p:txBody>
      </p:sp>
    </p:spTree>
    <p:extLst>
      <p:ext uri="{BB962C8B-B14F-4D97-AF65-F5344CB8AC3E}">
        <p14:creationId xmlns:p14="http://schemas.microsoft.com/office/powerpoint/2010/main" val="3539522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7620000" cy="4038600"/>
          </a:xfrm>
        </p:spPr>
        <p:txBody>
          <a:bodyPr>
            <a:normAutofit/>
          </a:bodyPr>
          <a:lstStyle/>
          <a:p>
            <a:endParaRPr lang="en-US" dirty="0"/>
          </a:p>
          <a:p>
            <a:endParaRPr lang="en-US" dirty="0"/>
          </a:p>
          <a:p>
            <a:r>
              <a:rPr lang="en-US" dirty="0"/>
              <a:t>Mandated by the Older Americans Act of 1965 (reauthorized in 2016) and the Older Californians Act</a:t>
            </a:r>
          </a:p>
          <a:p>
            <a:r>
              <a:rPr lang="en-US" dirty="0"/>
              <a:t>Commissioners are appointed by the Board of Supervisors, to advise the Board and Aging &amp; Adult Services</a:t>
            </a:r>
          </a:p>
          <a:p>
            <a:endParaRPr lang="en-US" dirty="0"/>
          </a:p>
          <a:p>
            <a:endParaRPr lang="en-US" dirty="0"/>
          </a:p>
          <a:p>
            <a:pPr marL="114300" indent="0" algn="ctr">
              <a:lnSpc>
                <a:spcPct val="120000"/>
              </a:lnSpc>
              <a:buNone/>
            </a:pPr>
            <a:endParaRPr lang="en-US" sz="2400" dirty="0"/>
          </a:p>
          <a:p>
            <a:pPr marL="114300" indent="0" algn="ctr">
              <a:lnSpc>
                <a:spcPct val="120000"/>
              </a:lnSpc>
              <a:buNone/>
            </a:pPr>
            <a:endParaRPr lang="en-US" sz="2400" dirty="0"/>
          </a:p>
        </p:txBody>
      </p:sp>
      <p:sp>
        <p:nvSpPr>
          <p:cNvPr id="4" name="Slide Number Placeholder 3"/>
          <p:cNvSpPr>
            <a:spLocks noGrp="1"/>
          </p:cNvSpPr>
          <p:nvPr>
            <p:ph type="sldNum" sz="quarter" idx="12"/>
          </p:nvPr>
        </p:nvSpPr>
        <p:spPr/>
        <p:txBody>
          <a:bodyPr/>
          <a:lstStyle/>
          <a:p>
            <a:fld id="{9FD7CE25-38F4-4853-A4B6-46DA6E73DE5A}" type="slidenum">
              <a:rPr lang="en-US" smtClean="0"/>
              <a:pPr/>
              <a:t>2</a:t>
            </a:fld>
            <a:endParaRPr lang="en-US"/>
          </a:p>
        </p:txBody>
      </p:sp>
      <p:sp>
        <p:nvSpPr>
          <p:cNvPr id="2" name="Title 1"/>
          <p:cNvSpPr>
            <a:spLocks noGrp="1"/>
          </p:cNvSpPr>
          <p:nvPr>
            <p:ph type="title"/>
          </p:nvPr>
        </p:nvSpPr>
        <p:spPr>
          <a:xfrm>
            <a:off x="457200" y="685800"/>
            <a:ext cx="8229600" cy="1143000"/>
          </a:xfrm>
        </p:spPr>
        <p:txBody>
          <a:bodyPr>
            <a:normAutofit fontScale="90000"/>
          </a:bodyPr>
          <a:lstStyle/>
          <a:p>
            <a:pPr algn="ctr"/>
            <a:r>
              <a:rPr lang="en-US" dirty="0">
                <a:solidFill>
                  <a:schemeClr val="tx1"/>
                </a:solidFill>
                <a:effectLst/>
              </a:rPr>
              <a:t>Why does the Commission on Aging Exist? </a:t>
            </a:r>
          </a:p>
        </p:txBody>
      </p:sp>
    </p:spTree>
    <p:extLst>
      <p:ext uri="{BB962C8B-B14F-4D97-AF65-F5344CB8AC3E}">
        <p14:creationId xmlns:p14="http://schemas.microsoft.com/office/powerpoint/2010/main" val="3345943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7620000" cy="3810000"/>
          </a:xfrm>
        </p:spPr>
        <p:txBody>
          <a:bodyPr>
            <a:normAutofit/>
          </a:bodyPr>
          <a:lstStyle/>
          <a:p>
            <a:pPr marL="114300" indent="0" algn="ctr">
              <a:buNone/>
            </a:pPr>
            <a:endParaRPr lang="en-US" sz="2800" dirty="0"/>
          </a:p>
          <a:p>
            <a:pPr marL="114300" indent="0" algn="ctr">
              <a:buNone/>
            </a:pPr>
            <a:r>
              <a:rPr lang="en-US" dirty="0"/>
              <a:t>To maintain, enhance and improve the quality of life for older adults in San Mateo County through the promotion of independence and self sufficiency, mental and physical health, and social and community involvement.</a:t>
            </a:r>
          </a:p>
        </p:txBody>
      </p:sp>
      <p:sp>
        <p:nvSpPr>
          <p:cNvPr id="4" name="Slide Number Placeholder 3"/>
          <p:cNvSpPr>
            <a:spLocks noGrp="1"/>
          </p:cNvSpPr>
          <p:nvPr>
            <p:ph type="sldNum" sz="quarter" idx="12"/>
          </p:nvPr>
        </p:nvSpPr>
        <p:spPr/>
        <p:txBody>
          <a:bodyPr/>
          <a:lstStyle/>
          <a:p>
            <a:fld id="{9FD7CE25-38F4-4853-A4B6-46DA6E73DE5A}" type="slidenum">
              <a:rPr lang="en-US" smtClean="0"/>
              <a:pPr/>
              <a:t>3</a:t>
            </a:fld>
            <a:endParaRPr lang="en-US"/>
          </a:p>
        </p:txBody>
      </p:sp>
      <p:sp>
        <p:nvSpPr>
          <p:cNvPr id="2" name="Title 1"/>
          <p:cNvSpPr>
            <a:spLocks noGrp="1"/>
          </p:cNvSpPr>
          <p:nvPr>
            <p:ph type="title"/>
          </p:nvPr>
        </p:nvSpPr>
        <p:spPr>
          <a:xfrm>
            <a:off x="152400" y="381000"/>
            <a:ext cx="6324600" cy="1600200"/>
          </a:xfrm>
        </p:spPr>
        <p:txBody>
          <a:bodyPr>
            <a:normAutofit/>
          </a:bodyPr>
          <a:lstStyle/>
          <a:p>
            <a:r>
              <a:rPr lang="en-US" dirty="0">
                <a:solidFill>
                  <a:schemeClr val="tx1"/>
                </a:solidFill>
              </a:rPr>
              <a:t> Our Mission:</a:t>
            </a:r>
          </a:p>
        </p:txBody>
      </p:sp>
      <p:pic>
        <p:nvPicPr>
          <p:cNvPr id="5" name="Picture 1"/>
          <p:cNvPicPr>
            <a:picLocks noChangeAspect="1" noChangeArrowheads="1"/>
          </p:cNvPicPr>
          <p:nvPr/>
        </p:nvPicPr>
        <p:blipFill>
          <a:blip r:embed="rId3" cstate="print"/>
          <a:srcRect/>
          <a:stretch>
            <a:fillRect/>
          </a:stretch>
        </p:blipFill>
        <p:spPr bwMode="auto">
          <a:xfrm>
            <a:off x="6629400" y="381000"/>
            <a:ext cx="1715519" cy="1687286"/>
          </a:xfrm>
          <a:prstGeom prst="rect">
            <a:avLst/>
          </a:prstGeom>
          <a:noFill/>
        </p:spPr>
      </p:pic>
    </p:spTree>
    <p:extLst>
      <p:ext uri="{BB962C8B-B14F-4D97-AF65-F5344CB8AC3E}">
        <p14:creationId xmlns:p14="http://schemas.microsoft.com/office/powerpoint/2010/main" val="2843062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5334000"/>
            <a:ext cx="7620000" cy="990599"/>
          </a:xfrm>
        </p:spPr>
        <p:txBody>
          <a:bodyPr>
            <a:normAutofit fontScale="92500" lnSpcReduction="20000"/>
          </a:bodyPr>
          <a:lstStyle/>
          <a:p>
            <a:endParaRPr lang="en-US" sz="2800" dirty="0"/>
          </a:p>
          <a:p>
            <a:pPr marL="114300" indent="0">
              <a:buNone/>
            </a:pPr>
            <a:r>
              <a:rPr lang="en-US" sz="1800" dirty="0"/>
              <a:t>San Mateo County Health Policy and Planning Division </a:t>
            </a:r>
          </a:p>
          <a:p>
            <a:pPr marL="114300" indent="0">
              <a:buNone/>
            </a:pPr>
            <a:r>
              <a:rPr lang="en-US" sz="1800" dirty="0"/>
              <a:t>San Mateo County Projection Model (2008)</a:t>
            </a:r>
          </a:p>
          <a:p>
            <a:pPr marL="0" indent="0" algn="ctr">
              <a:buNone/>
            </a:pPr>
            <a:endParaRPr lang="en-US" sz="2800" dirty="0"/>
          </a:p>
        </p:txBody>
      </p:sp>
      <p:sp>
        <p:nvSpPr>
          <p:cNvPr id="4" name="Slide Number Placeholder 3"/>
          <p:cNvSpPr>
            <a:spLocks noGrp="1"/>
          </p:cNvSpPr>
          <p:nvPr>
            <p:ph type="sldNum" sz="quarter" idx="12"/>
          </p:nvPr>
        </p:nvSpPr>
        <p:spPr/>
        <p:txBody>
          <a:bodyPr/>
          <a:lstStyle/>
          <a:p>
            <a:fld id="{9FD7CE25-38F4-4853-A4B6-46DA6E73DE5A}" type="slidenum">
              <a:rPr lang="en-US" smtClean="0"/>
              <a:pPr/>
              <a:t>4</a:t>
            </a:fld>
            <a:endParaRPr lang="en-US"/>
          </a:p>
        </p:txBody>
      </p:sp>
      <p:sp>
        <p:nvSpPr>
          <p:cNvPr id="2" name="Title 1"/>
          <p:cNvSpPr>
            <a:spLocks noGrp="1"/>
          </p:cNvSpPr>
          <p:nvPr>
            <p:ph type="title"/>
          </p:nvPr>
        </p:nvSpPr>
        <p:spPr>
          <a:xfrm>
            <a:off x="533400" y="609600"/>
            <a:ext cx="3429000" cy="4876800"/>
          </a:xfrm>
        </p:spPr>
        <p:txBody>
          <a:bodyPr>
            <a:normAutofit fontScale="90000"/>
          </a:bodyPr>
          <a:lstStyle/>
          <a:p>
            <a:r>
              <a:rPr lang="en-US" sz="4000" dirty="0">
                <a:solidFill>
                  <a:schemeClr val="tx1"/>
                </a:solidFill>
                <a:effectLst/>
              </a:rPr>
              <a:t>By the year 2030, nearly one out of four San Mateo County residents will be over the age of 65.</a:t>
            </a:r>
            <a:r>
              <a:rPr lang="en-US" sz="4400" dirty="0">
                <a:solidFill>
                  <a:schemeClr val="tx1"/>
                </a:solidFill>
                <a:effectLst/>
              </a:rPr>
              <a:t/>
            </a:r>
            <a:br>
              <a:rPr lang="en-US" sz="4400" dirty="0">
                <a:solidFill>
                  <a:schemeClr val="tx1"/>
                </a:solidFill>
                <a:effectLst/>
              </a:rPr>
            </a:br>
            <a:endParaRPr lang="en-US" b="1" dirty="0">
              <a:solidFill>
                <a:schemeClr val="tx1"/>
              </a:solidFill>
              <a:effectLs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609600"/>
            <a:ext cx="3238500" cy="4876800"/>
          </a:xfrm>
          <a:prstGeom prst="rect">
            <a:avLst/>
          </a:prstGeom>
        </p:spPr>
      </p:pic>
    </p:spTree>
    <p:extLst>
      <p:ext uri="{BB962C8B-B14F-4D97-AF65-F5344CB8AC3E}">
        <p14:creationId xmlns:p14="http://schemas.microsoft.com/office/powerpoint/2010/main" val="14153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620000" cy="1676400"/>
          </a:xfrm>
        </p:spPr>
        <p:txBody>
          <a:bodyPr>
            <a:normAutofit/>
          </a:bodyPr>
          <a:lstStyle/>
          <a:p>
            <a:pPr marL="0" indent="0" algn="ctr">
              <a:buNone/>
            </a:pPr>
            <a:r>
              <a:rPr lang="en-US" sz="2400" dirty="0"/>
              <a:t>Scott </a:t>
            </a:r>
            <a:r>
              <a:rPr lang="en-US" sz="2400" dirty="0" err="1"/>
              <a:t>McMullin</a:t>
            </a:r>
            <a:r>
              <a:rPr lang="en-US" sz="2400" dirty="0"/>
              <a:t>, Chair</a:t>
            </a:r>
          </a:p>
          <a:p>
            <a:pPr marL="0" indent="0" algn="ctr">
              <a:buNone/>
            </a:pPr>
            <a:r>
              <a:rPr lang="en-US" sz="2400" dirty="0"/>
              <a:t>Angela </a:t>
            </a:r>
            <a:r>
              <a:rPr lang="en-US" sz="2400" dirty="0" err="1"/>
              <a:t>Giannini</a:t>
            </a:r>
            <a:r>
              <a:rPr lang="en-US" sz="2400" dirty="0"/>
              <a:t>, 1</a:t>
            </a:r>
            <a:r>
              <a:rPr lang="en-US" sz="2400" baseline="30000" dirty="0"/>
              <a:t>st</a:t>
            </a:r>
            <a:r>
              <a:rPr lang="en-US" sz="2400" dirty="0"/>
              <a:t> Vice-Chair</a:t>
            </a:r>
          </a:p>
          <a:p>
            <a:pPr marL="0" indent="0" algn="ctr">
              <a:buNone/>
            </a:pPr>
            <a:r>
              <a:rPr lang="en-US" sz="2400" dirty="0"/>
              <a:t>Bob </a:t>
            </a:r>
            <a:r>
              <a:rPr lang="en-US" sz="2400" dirty="0" err="1"/>
              <a:t>Giusti</a:t>
            </a:r>
            <a:r>
              <a:rPr lang="en-US" sz="2400" dirty="0"/>
              <a:t>, 2</a:t>
            </a:r>
            <a:r>
              <a:rPr lang="en-US" sz="2400" baseline="30000" dirty="0"/>
              <a:t>nd</a:t>
            </a:r>
            <a:r>
              <a:rPr lang="en-US" sz="2400" dirty="0"/>
              <a:t> Vice-Chair</a:t>
            </a:r>
          </a:p>
          <a:p>
            <a:pPr marL="0" indent="0" algn="ctr">
              <a:buNone/>
            </a:pPr>
            <a:endParaRPr lang="en-US" sz="2000" dirty="0"/>
          </a:p>
        </p:txBody>
      </p:sp>
      <p:sp>
        <p:nvSpPr>
          <p:cNvPr id="5" name="Slide Number Placeholder 4"/>
          <p:cNvSpPr>
            <a:spLocks noGrp="1"/>
          </p:cNvSpPr>
          <p:nvPr>
            <p:ph type="sldNum" sz="quarter" idx="12"/>
          </p:nvPr>
        </p:nvSpPr>
        <p:spPr/>
        <p:txBody>
          <a:bodyPr/>
          <a:lstStyle/>
          <a:p>
            <a:fld id="{9FD7CE25-38F4-4853-A4B6-46DA6E73DE5A}" type="slidenum">
              <a:rPr lang="en-US" smtClean="0"/>
              <a:pPr/>
              <a:t>5</a:t>
            </a:fld>
            <a:endParaRPr lang="en-US" dirty="0"/>
          </a:p>
        </p:txBody>
      </p:sp>
      <p:sp>
        <p:nvSpPr>
          <p:cNvPr id="2" name="Title 1"/>
          <p:cNvSpPr>
            <a:spLocks noGrp="1"/>
          </p:cNvSpPr>
          <p:nvPr>
            <p:ph type="title"/>
          </p:nvPr>
        </p:nvSpPr>
        <p:spPr>
          <a:xfrm>
            <a:off x="381000" y="457200"/>
            <a:ext cx="8229600" cy="868362"/>
          </a:xfrm>
        </p:spPr>
        <p:txBody>
          <a:bodyPr>
            <a:normAutofit fontScale="90000"/>
          </a:bodyPr>
          <a:lstStyle/>
          <a:p>
            <a:pPr algn="ctr"/>
            <a:r>
              <a:rPr lang="en-US" dirty="0" smtClean="0">
                <a:solidFill>
                  <a:schemeClr val="tx1"/>
                </a:solidFill>
                <a:effectLst/>
              </a:rPr>
              <a:t>CoA </a:t>
            </a:r>
            <a:r>
              <a:rPr lang="en-US" dirty="0">
                <a:solidFill>
                  <a:schemeClr val="tx1"/>
                </a:solidFill>
                <a:effectLst/>
              </a:rPr>
              <a:t>Commissioners</a:t>
            </a:r>
            <a:r>
              <a:rPr lang="en-US" dirty="0"/>
              <a:t/>
            </a:r>
            <a:br>
              <a:rPr lang="en-US" dirty="0"/>
            </a:br>
            <a:endParaRPr lang="en-US" dirty="0"/>
          </a:p>
        </p:txBody>
      </p:sp>
      <p:sp>
        <p:nvSpPr>
          <p:cNvPr id="6" name="Content Placeholder 2"/>
          <p:cNvSpPr txBox="1">
            <a:spLocks/>
          </p:cNvSpPr>
          <p:nvPr/>
        </p:nvSpPr>
        <p:spPr>
          <a:xfrm>
            <a:off x="1219200" y="3048000"/>
            <a:ext cx="7620000" cy="3505200"/>
          </a:xfrm>
          <a:prstGeom prst="rect">
            <a:avLst/>
          </a:prstGeom>
        </p:spPr>
        <p:txBody>
          <a:bodyPr vert="horz" lIns="91440" tIns="45720" rIns="91440" bIns="45720" numCol="2"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Elsa </a:t>
            </a:r>
            <a:r>
              <a:rPr kumimoji="0" lang="en-US" sz="2400" b="0" i="0" u="none" strike="noStrike" kern="1200" cap="none" spc="0" normalizeH="0" baseline="0" noProof="0" dirty="0" err="1">
                <a:ln>
                  <a:noFill/>
                </a:ln>
                <a:solidFill>
                  <a:schemeClr val="tx1"/>
                </a:solidFill>
                <a:effectLst/>
                <a:uLnTx/>
                <a:uFillTx/>
                <a:latin typeface="+mn-lt"/>
                <a:ea typeface="+mn-ea"/>
                <a:cs typeface="+mn-cs"/>
              </a:rPr>
              <a:t>Agasid</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Joanne Arnos</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a:t>Maria Elena Barr</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Walter </a:t>
            </a:r>
            <a:r>
              <a:rPr kumimoji="0" lang="en-US" sz="2400" b="0" i="0" u="none" strike="noStrike" kern="1200" cap="none" spc="0" normalizeH="0" baseline="0" noProof="0" dirty="0" err="1">
                <a:ln>
                  <a:noFill/>
                </a:ln>
                <a:solidFill>
                  <a:schemeClr val="tx1"/>
                </a:solidFill>
                <a:effectLst/>
                <a:uLnTx/>
                <a:uFillTx/>
                <a:latin typeface="+mn-lt"/>
                <a:ea typeface="+mn-ea"/>
                <a:cs typeface="+mn-cs"/>
              </a:rPr>
              <a:t>Batara</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Patty</a:t>
            </a:r>
            <a:r>
              <a:rPr kumimoji="0" lang="en-US" sz="2400" b="0" i="0" u="none" strike="noStrike" kern="1200" cap="none" spc="0" normalizeH="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Clement</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noProof="0" dirty="0" err="1" smtClean="0">
                <a:ln>
                  <a:noFill/>
                </a:ln>
                <a:solidFill>
                  <a:schemeClr val="tx1"/>
                </a:solidFill>
                <a:effectLst/>
                <a:uLnTx/>
                <a:uFillTx/>
                <a:latin typeface="+mn-lt"/>
                <a:ea typeface="+mn-ea"/>
                <a:cs typeface="+mn-cs"/>
              </a:rPr>
              <a:t>Cihak</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a:t>Karen </a:t>
            </a:r>
            <a:r>
              <a:rPr lang="en-US" sz="2400" dirty="0" err="1"/>
              <a:t>Coppock</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Aurea</a:t>
            </a:r>
            <a:r>
              <a:rPr kumimoji="0" lang="en-US" sz="2400" b="0" i="0" u="none" strike="noStrike" kern="1200" cap="none" spc="0" normalizeH="0" baseline="0" noProof="0" dirty="0">
                <a:ln>
                  <a:noFill/>
                </a:ln>
                <a:solidFill>
                  <a:schemeClr val="tx1"/>
                </a:solidFill>
                <a:effectLst/>
                <a:uLnTx/>
                <a:uFillTx/>
                <a:latin typeface="+mn-lt"/>
                <a:ea typeface="+mn-ea"/>
                <a:cs typeface="+mn-cs"/>
              </a:rPr>
              <a:t> Cruz</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a:t>Christina Dimas-Kahn</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Jean Hastie</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Joan </a:t>
            </a:r>
            <a:r>
              <a:rPr kumimoji="0" lang="en-US" sz="2400" b="0" i="0" u="none" strike="noStrike" kern="1200" cap="none" spc="0" normalizeH="0" baseline="0" noProof="0" dirty="0" err="1">
                <a:ln>
                  <a:noFill/>
                </a:ln>
                <a:solidFill>
                  <a:schemeClr val="tx1"/>
                </a:solidFill>
                <a:effectLst/>
                <a:uLnTx/>
                <a:uFillTx/>
                <a:latin typeface="+mn-lt"/>
                <a:ea typeface="+mn-ea"/>
                <a:cs typeface="+mn-cs"/>
              </a:rPr>
              <a:t>Kilroe</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Sandra Lang</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err="1"/>
              <a:t>Marita</a:t>
            </a:r>
            <a:r>
              <a:rPr lang="en-US" sz="2400" dirty="0"/>
              <a:t> </a:t>
            </a:r>
            <a:r>
              <a:rPr lang="en-US" sz="2400" dirty="0" err="1"/>
              <a:t>Leth</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Cherie </a:t>
            </a:r>
            <a:r>
              <a:rPr kumimoji="0" lang="en-US" sz="2400" b="0" i="0" u="none" strike="noStrike" kern="1200" cap="none" spc="0" normalizeH="0" baseline="0" noProof="0" dirty="0" err="1">
                <a:ln>
                  <a:noFill/>
                </a:ln>
                <a:solidFill>
                  <a:schemeClr val="tx1"/>
                </a:solidFill>
                <a:effectLst/>
                <a:uLnTx/>
                <a:uFillTx/>
                <a:latin typeface="+mn-lt"/>
                <a:ea typeface="+mn-ea"/>
                <a:cs typeface="+mn-cs"/>
              </a:rPr>
              <a:t>Querol</a:t>
            </a:r>
            <a:r>
              <a:rPr kumimoji="0" lang="en-US" sz="2400" b="0" i="0" u="none" strike="noStrike" kern="1200" cap="none" spc="0" normalizeH="0" baseline="0" noProof="0" dirty="0">
                <a:ln>
                  <a:noFill/>
                </a:ln>
                <a:solidFill>
                  <a:schemeClr val="tx1"/>
                </a:solidFill>
                <a:effectLst/>
                <a:uLnTx/>
                <a:uFillTx/>
                <a:latin typeface="+mn-lt"/>
                <a:ea typeface="+mn-ea"/>
                <a:cs typeface="+mn-cs"/>
              </a:rPr>
              <a:t> Moreno</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a:t>(1 vacancy)</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117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600200"/>
            <a:ext cx="8000999" cy="4806288"/>
          </a:xfrm>
        </p:spPr>
        <p:txBody>
          <a:bodyPr>
            <a:normAutofit/>
          </a:bodyPr>
          <a:lstStyle/>
          <a:p>
            <a:pPr marL="0" indent="0">
              <a:buNone/>
            </a:pPr>
            <a:endParaRPr lang="en-US" sz="2400" dirty="0"/>
          </a:p>
          <a:p>
            <a:pPr marL="0" indent="0">
              <a:buNone/>
            </a:pPr>
            <a:r>
              <a:rPr lang="en-US" sz="2800" dirty="0"/>
              <a:t>Areas of accomplishments:</a:t>
            </a:r>
          </a:p>
          <a:p>
            <a:pPr marL="514350" indent="-514350"/>
            <a:r>
              <a:rPr lang="en-US" sz="2800" dirty="0"/>
              <a:t>Guest speakers on topics of interest to older adults</a:t>
            </a:r>
          </a:p>
          <a:p>
            <a:pPr marL="514350" indent="-514350"/>
            <a:r>
              <a:rPr lang="en-US" sz="2800" dirty="0"/>
              <a:t>Outreach events</a:t>
            </a:r>
          </a:p>
          <a:p>
            <a:pPr marL="514350" indent="-514350"/>
            <a:r>
              <a:rPr lang="en-US" sz="2800" dirty="0"/>
              <a:t>Providing resources</a:t>
            </a:r>
          </a:p>
          <a:p>
            <a:pPr marL="514350" indent="-514350"/>
            <a:r>
              <a:rPr lang="en-US" sz="2800" dirty="0"/>
              <a:t>Promoting improvements in quality of life</a:t>
            </a:r>
          </a:p>
          <a:p>
            <a:pPr marL="514350" indent="-514350"/>
            <a:r>
              <a:rPr lang="en-US" sz="2800" dirty="0"/>
              <a:t>Planning for future Commission work</a:t>
            </a:r>
          </a:p>
        </p:txBody>
      </p:sp>
      <p:sp>
        <p:nvSpPr>
          <p:cNvPr id="4" name="Slide Number Placeholder 3"/>
          <p:cNvSpPr>
            <a:spLocks noGrp="1"/>
          </p:cNvSpPr>
          <p:nvPr>
            <p:ph type="sldNum" sz="quarter" idx="12"/>
          </p:nvPr>
        </p:nvSpPr>
        <p:spPr/>
        <p:txBody>
          <a:bodyPr/>
          <a:lstStyle/>
          <a:p>
            <a:fld id="{9FD7CE25-38F4-4853-A4B6-46DA6E73DE5A}" type="slidenum">
              <a:rPr lang="en-US" smtClean="0"/>
              <a:pPr/>
              <a:t>6</a:t>
            </a:fld>
            <a:endParaRPr lang="en-US"/>
          </a:p>
        </p:txBody>
      </p:sp>
      <p:sp>
        <p:nvSpPr>
          <p:cNvPr id="2" name="Title 1"/>
          <p:cNvSpPr>
            <a:spLocks noGrp="1"/>
          </p:cNvSpPr>
          <p:nvPr>
            <p:ph type="title"/>
          </p:nvPr>
        </p:nvSpPr>
        <p:spPr>
          <a:xfrm>
            <a:off x="838200" y="304800"/>
            <a:ext cx="7620000" cy="1325562"/>
          </a:xfrm>
        </p:spPr>
        <p:txBody>
          <a:bodyPr>
            <a:normAutofit fontScale="90000"/>
          </a:bodyPr>
          <a:lstStyle/>
          <a:p>
            <a:pPr algn="ctr"/>
            <a:r>
              <a:rPr lang="en-US" b="1" dirty="0">
                <a:effectLst/>
              </a:rPr>
              <a:t>Commission Accomplishments</a:t>
            </a:r>
            <a:br>
              <a:rPr lang="en-US" b="1" dirty="0">
                <a:effectLst/>
              </a:rPr>
            </a:br>
            <a:r>
              <a:rPr lang="en-US" b="1" dirty="0">
                <a:effectLst/>
              </a:rPr>
              <a:t>2017-2018</a:t>
            </a:r>
            <a:endParaRPr lang="en-US" dirty="0">
              <a:effectLst/>
            </a:endParaRPr>
          </a:p>
        </p:txBody>
      </p:sp>
    </p:spTree>
    <p:extLst>
      <p:ext uri="{BB962C8B-B14F-4D97-AF65-F5344CB8AC3E}">
        <p14:creationId xmlns:p14="http://schemas.microsoft.com/office/powerpoint/2010/main" val="297846921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p:spPr>
        <p:txBody>
          <a:bodyPr>
            <a:normAutofit/>
          </a:bodyPr>
          <a:lstStyle/>
          <a:p>
            <a:r>
              <a:rPr lang="en-US" dirty="0"/>
              <a:t>Seniors in Poverty (Elder Index)</a:t>
            </a:r>
          </a:p>
          <a:p>
            <a:r>
              <a:rPr lang="en-US" dirty="0"/>
              <a:t>Peer Counseling &amp; Pride Center (Pride Month)</a:t>
            </a:r>
          </a:p>
          <a:p>
            <a:r>
              <a:rPr lang="en-US" dirty="0"/>
              <a:t>Dementia Awareness (Alzheimer’s Research)</a:t>
            </a:r>
          </a:p>
          <a:p>
            <a:r>
              <a:rPr lang="en-US" dirty="0"/>
              <a:t>Health Plan of San Mateo</a:t>
            </a:r>
          </a:p>
          <a:p>
            <a:r>
              <a:rPr lang="en-US" dirty="0"/>
              <a:t>Domestic Violence</a:t>
            </a:r>
          </a:p>
          <a:p>
            <a:r>
              <a:rPr lang="en-US" dirty="0"/>
              <a:t>Affordable Housing Needs</a:t>
            </a:r>
          </a:p>
          <a:p>
            <a:r>
              <a:rPr lang="en-US" dirty="0"/>
              <a:t>Hospice: Facts &amp; Myths</a:t>
            </a:r>
          </a:p>
          <a:p>
            <a:r>
              <a:rPr lang="en-US" dirty="0"/>
              <a:t>The Area Plan: Needs and priorities for SMC</a:t>
            </a:r>
          </a:p>
          <a:p>
            <a:pPr marL="109728" indent="0">
              <a:buNone/>
            </a:pPr>
            <a:endParaRPr lang="en-US" dirty="0"/>
          </a:p>
        </p:txBody>
      </p:sp>
      <p:sp>
        <p:nvSpPr>
          <p:cNvPr id="4" name="Slide Number Placeholder 3"/>
          <p:cNvSpPr>
            <a:spLocks noGrp="1"/>
          </p:cNvSpPr>
          <p:nvPr>
            <p:ph type="sldNum" sz="quarter" idx="12"/>
          </p:nvPr>
        </p:nvSpPr>
        <p:spPr/>
        <p:txBody>
          <a:bodyPr/>
          <a:lstStyle/>
          <a:p>
            <a:fld id="{9FD7CE25-38F4-4853-A4B6-46DA6E73DE5A}" type="slidenum">
              <a:rPr lang="en-US" smtClean="0"/>
              <a:pPr/>
              <a:t>7</a:t>
            </a:fld>
            <a:endParaRPr lang="en-US"/>
          </a:p>
        </p:txBody>
      </p:sp>
      <p:sp>
        <p:nvSpPr>
          <p:cNvPr id="2" name="Title 1"/>
          <p:cNvSpPr>
            <a:spLocks noGrp="1"/>
          </p:cNvSpPr>
          <p:nvPr>
            <p:ph type="title"/>
          </p:nvPr>
        </p:nvSpPr>
        <p:spPr/>
        <p:txBody>
          <a:bodyPr>
            <a:noAutofit/>
          </a:bodyPr>
          <a:lstStyle/>
          <a:p>
            <a:pPr algn="ctr"/>
            <a:r>
              <a:rPr lang="en-US" sz="3200" b="1" dirty="0">
                <a:solidFill>
                  <a:schemeClr val="tx1"/>
                </a:solidFill>
                <a:effectLst/>
              </a:rPr>
              <a:t>Guest speakers on topics of </a:t>
            </a:r>
            <a:br>
              <a:rPr lang="en-US" sz="3200" b="1" dirty="0">
                <a:solidFill>
                  <a:schemeClr val="tx1"/>
                </a:solidFill>
                <a:effectLst/>
              </a:rPr>
            </a:br>
            <a:r>
              <a:rPr lang="en-US" sz="3200" b="1" dirty="0">
                <a:solidFill>
                  <a:schemeClr val="tx1"/>
                </a:solidFill>
                <a:effectLst/>
              </a:rPr>
              <a:t>interest to older adults</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Senior Day at the SMC Fair</a:t>
            </a:r>
          </a:p>
          <a:p>
            <a:r>
              <a:rPr lang="en-US" dirty="0"/>
              <a:t>Seniors on the Square, RWC (Elder Abuse Awareness Day)</a:t>
            </a:r>
          </a:p>
          <a:p>
            <a:r>
              <a:rPr lang="en-US" dirty="0"/>
              <a:t>Seniors on the Move</a:t>
            </a:r>
          </a:p>
          <a:p>
            <a:r>
              <a:rPr lang="en-US" dirty="0"/>
              <a:t>Outreach table at San Carlos Adult Center</a:t>
            </a:r>
          </a:p>
          <a:p>
            <a:r>
              <a:rPr lang="en-US" dirty="0"/>
              <a:t>Many collaborative presentations with EDAPT (Elder &amp; Dependent Adult Protection Team)</a:t>
            </a:r>
          </a:p>
          <a:p>
            <a:r>
              <a:rPr lang="en-US" dirty="0"/>
              <a:t>Outreach to faith-based orgs re EDAPT training</a:t>
            </a:r>
          </a:p>
          <a:p>
            <a:r>
              <a:rPr lang="en-US" dirty="0"/>
              <a:t>Presentation to Youth Commission</a:t>
            </a:r>
          </a:p>
          <a:p>
            <a:r>
              <a:rPr lang="en-US" dirty="0"/>
              <a:t>Presentation to Commission on the Status of Women</a:t>
            </a:r>
          </a:p>
        </p:txBody>
      </p:sp>
      <p:sp>
        <p:nvSpPr>
          <p:cNvPr id="4" name="Slide Number Placeholder 3"/>
          <p:cNvSpPr>
            <a:spLocks noGrp="1"/>
          </p:cNvSpPr>
          <p:nvPr>
            <p:ph type="sldNum" sz="quarter" idx="12"/>
          </p:nvPr>
        </p:nvSpPr>
        <p:spPr/>
        <p:txBody>
          <a:bodyPr/>
          <a:lstStyle/>
          <a:p>
            <a:fld id="{9FD7CE25-38F4-4853-A4B6-46DA6E73DE5A}" type="slidenum">
              <a:rPr lang="en-US" smtClean="0"/>
              <a:pPr/>
              <a:t>8</a:t>
            </a:fld>
            <a:endParaRPr lang="en-US"/>
          </a:p>
        </p:txBody>
      </p:sp>
      <p:sp>
        <p:nvSpPr>
          <p:cNvPr id="2" name="Title 1"/>
          <p:cNvSpPr>
            <a:spLocks noGrp="1"/>
          </p:cNvSpPr>
          <p:nvPr>
            <p:ph type="title"/>
          </p:nvPr>
        </p:nvSpPr>
        <p:spPr/>
        <p:txBody>
          <a:bodyPr>
            <a:normAutofit/>
          </a:bodyPr>
          <a:lstStyle/>
          <a:p>
            <a:pPr algn="ctr"/>
            <a:r>
              <a:rPr lang="en-US" sz="4000" b="1" dirty="0">
                <a:solidFill>
                  <a:schemeClr val="tx1"/>
                </a:solidFill>
                <a:effectLst/>
              </a:rPr>
              <a:t>Outreach Events</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Developed &amp; distributed flyers for each meeting of the COA, highlighting guest speakers</a:t>
            </a:r>
          </a:p>
          <a:p>
            <a:r>
              <a:rPr lang="en-US" dirty="0"/>
              <a:t>Informational flyer describing the COA</a:t>
            </a:r>
          </a:p>
          <a:p>
            <a:r>
              <a:rPr lang="en-US" dirty="0"/>
              <a:t>Continued distribution of flyer on Elder Abuse</a:t>
            </a:r>
          </a:p>
          <a:p>
            <a:r>
              <a:rPr lang="en-US" dirty="0"/>
              <a:t>Completed the 2018-2020 update of the booklet “Help at Home”</a:t>
            </a:r>
          </a:p>
        </p:txBody>
      </p:sp>
      <p:sp>
        <p:nvSpPr>
          <p:cNvPr id="4" name="Slide Number Placeholder 3"/>
          <p:cNvSpPr>
            <a:spLocks noGrp="1"/>
          </p:cNvSpPr>
          <p:nvPr>
            <p:ph type="sldNum" sz="quarter" idx="12"/>
          </p:nvPr>
        </p:nvSpPr>
        <p:spPr/>
        <p:txBody>
          <a:bodyPr/>
          <a:lstStyle/>
          <a:p>
            <a:fld id="{9FD7CE25-38F4-4853-A4B6-46DA6E73DE5A}" type="slidenum">
              <a:rPr lang="en-US" smtClean="0"/>
              <a:pPr/>
              <a:t>9</a:t>
            </a:fld>
            <a:endParaRPr lang="en-US" dirty="0"/>
          </a:p>
        </p:txBody>
      </p:sp>
      <p:sp>
        <p:nvSpPr>
          <p:cNvPr id="2" name="Title 1"/>
          <p:cNvSpPr>
            <a:spLocks noGrp="1"/>
          </p:cNvSpPr>
          <p:nvPr>
            <p:ph type="title"/>
          </p:nvPr>
        </p:nvSpPr>
        <p:spPr/>
        <p:txBody>
          <a:bodyPr>
            <a:normAutofit/>
          </a:bodyPr>
          <a:lstStyle/>
          <a:p>
            <a:pPr algn="ctr"/>
            <a:r>
              <a:rPr lang="en-US" sz="4000" b="1" dirty="0">
                <a:solidFill>
                  <a:schemeClr val="tx1"/>
                </a:solidFill>
                <a:effectLst/>
              </a:rPr>
              <a:t>Providing resource material</a:t>
            </a:r>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4692</TotalTime>
  <Words>640</Words>
  <Application>Microsoft Office PowerPoint</Application>
  <PresentationFormat>On-screen Show (4:3)</PresentationFormat>
  <Paragraphs>130</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San Mateo County  Commission on Aging  Annual Report </vt:lpstr>
      <vt:lpstr>Why does the Commission on Aging Exist? </vt:lpstr>
      <vt:lpstr> Our Mission:</vt:lpstr>
      <vt:lpstr>By the year 2030, nearly one out of four San Mateo County residents will be over the age of 65. </vt:lpstr>
      <vt:lpstr>CoA Commissioners </vt:lpstr>
      <vt:lpstr>Commission Accomplishments 2017-2018</vt:lpstr>
      <vt:lpstr>Guest speakers on topics of  interest to older adults</vt:lpstr>
      <vt:lpstr>Outreach Events</vt:lpstr>
      <vt:lpstr>Providing resource material</vt:lpstr>
      <vt:lpstr>Promoting improvements to  the quality of life</vt:lpstr>
      <vt:lpstr>Planning for future Commission work</vt:lpstr>
      <vt:lpstr>What’s next?</vt:lpstr>
      <vt:lpstr>Thank you!  to the San Mateo County  Board of Supervisors</vt:lpstr>
      <vt:lpstr>Aging &amp; Adult Services Staff  for Commissions and Provider Services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Aging San Mateo County Annual Report</dc:title>
  <dc:creator>Mary Larenas</dc:creator>
  <cp:lastModifiedBy>Michelle Makino</cp:lastModifiedBy>
  <cp:revision>260</cp:revision>
  <cp:lastPrinted>2017-05-16T00:35:13Z</cp:lastPrinted>
  <dcterms:created xsi:type="dcterms:W3CDTF">2015-03-11T23:15:22Z</dcterms:created>
  <dcterms:modified xsi:type="dcterms:W3CDTF">2018-05-17T20:16:01Z</dcterms:modified>
</cp:coreProperties>
</file>