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8"/>
  </p:notesMasterIdLst>
  <p:sldIdLst>
    <p:sldId id="256" r:id="rId2"/>
    <p:sldId id="257" r:id="rId3"/>
    <p:sldId id="259" r:id="rId4"/>
    <p:sldId id="269" r:id="rId5"/>
    <p:sldId id="261" r:id="rId6"/>
    <p:sldId id="258" r:id="rId7"/>
    <p:sldId id="260" r:id="rId8"/>
    <p:sldId id="262" r:id="rId9"/>
    <p:sldId id="264" r:id="rId10"/>
    <p:sldId id="273" r:id="rId11"/>
    <p:sldId id="274" r:id="rId12"/>
    <p:sldId id="275" r:id="rId13"/>
    <p:sldId id="271" r:id="rId14"/>
    <p:sldId id="276" r:id="rId15"/>
    <p:sldId id="27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svg"/><Relationship Id="rId1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BA47F-55A4-4E67-94A0-85ACF6F6BB7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3B4D2A-2CF0-4B51-ABB9-624531EA35F4}">
      <dgm:prSet/>
      <dgm:spPr/>
      <dgm:t>
        <a:bodyPr/>
        <a:lstStyle/>
        <a:p>
          <a:r>
            <a:rPr lang="en-US" b="0" i="0" dirty="0"/>
            <a:t>Initial Clinical Team Meeting </a:t>
          </a:r>
          <a:endParaRPr lang="en-US" dirty="0"/>
        </a:p>
      </dgm:t>
    </dgm:pt>
    <dgm:pt modelId="{5DC994C6-E1AD-427C-AA47-C94C70FBA74D}" type="parTrans" cxnId="{AD15CA15-71B2-4974-9C58-E64DF6165323}">
      <dgm:prSet/>
      <dgm:spPr/>
      <dgm:t>
        <a:bodyPr/>
        <a:lstStyle/>
        <a:p>
          <a:endParaRPr lang="en-US"/>
        </a:p>
      </dgm:t>
    </dgm:pt>
    <dgm:pt modelId="{C101707D-1D59-4A44-9589-E620282E6A01}" type="sibTrans" cxnId="{AD15CA15-71B2-4974-9C58-E64DF6165323}">
      <dgm:prSet/>
      <dgm:spPr/>
      <dgm:t>
        <a:bodyPr/>
        <a:lstStyle/>
        <a:p>
          <a:endParaRPr lang="en-US"/>
        </a:p>
      </dgm:t>
    </dgm:pt>
    <dgm:pt modelId="{10CC7A5A-E571-4B74-B39A-5C59882CCA51}">
      <dgm:prSet/>
      <dgm:spPr/>
      <dgm:t>
        <a:bodyPr/>
        <a:lstStyle/>
        <a:p>
          <a:r>
            <a:rPr lang="en-US" b="0" i="0" dirty="0"/>
            <a:t>Follow up Clinical Team Meetings</a:t>
          </a:r>
          <a:endParaRPr lang="en-US" dirty="0"/>
        </a:p>
      </dgm:t>
    </dgm:pt>
    <dgm:pt modelId="{3A807764-D0AE-4C40-89FB-14616F02E137}" type="parTrans" cxnId="{C9FE887F-AAE3-402D-8078-557D055F5D94}">
      <dgm:prSet/>
      <dgm:spPr/>
      <dgm:t>
        <a:bodyPr/>
        <a:lstStyle/>
        <a:p>
          <a:endParaRPr lang="en-US"/>
        </a:p>
      </dgm:t>
    </dgm:pt>
    <dgm:pt modelId="{CEB2D139-C5E0-4AAC-9B63-3391877D0E75}" type="sibTrans" cxnId="{C9FE887F-AAE3-402D-8078-557D055F5D94}">
      <dgm:prSet/>
      <dgm:spPr/>
      <dgm:t>
        <a:bodyPr/>
        <a:lstStyle/>
        <a:p>
          <a:endParaRPr lang="en-US"/>
        </a:p>
      </dgm:t>
    </dgm:pt>
    <dgm:pt modelId="{232F5BA5-A643-4EB8-8361-1CEAD66BFF8C}">
      <dgm:prSet/>
      <dgm:spPr/>
      <dgm:t>
        <a:bodyPr/>
        <a:lstStyle/>
        <a:p>
          <a:r>
            <a:rPr lang="en-US" b="0" i="0" dirty="0"/>
            <a:t>Discharging client  </a:t>
          </a:r>
          <a:endParaRPr lang="en-US" dirty="0"/>
        </a:p>
      </dgm:t>
    </dgm:pt>
    <dgm:pt modelId="{DCA8EB44-0B1B-4E5F-AD43-683DEC564157}" type="parTrans" cxnId="{F4BB9996-22C2-47C2-A211-35AF356B061E}">
      <dgm:prSet/>
      <dgm:spPr/>
      <dgm:t>
        <a:bodyPr/>
        <a:lstStyle/>
        <a:p>
          <a:endParaRPr lang="en-US"/>
        </a:p>
      </dgm:t>
    </dgm:pt>
    <dgm:pt modelId="{43F29CFB-7DBE-48CC-8664-A742070C41A4}" type="sibTrans" cxnId="{F4BB9996-22C2-47C2-A211-35AF356B061E}">
      <dgm:prSet/>
      <dgm:spPr/>
      <dgm:t>
        <a:bodyPr/>
        <a:lstStyle/>
        <a:p>
          <a:endParaRPr lang="en-US"/>
        </a:p>
      </dgm:t>
    </dgm:pt>
    <dgm:pt modelId="{6A016F33-A8BA-4D80-9300-6B80C5A04FF3}" type="pres">
      <dgm:prSet presAssocID="{679BA47F-55A4-4E67-94A0-85ACF6F6BB7D}" presName="root" presStyleCnt="0">
        <dgm:presLayoutVars>
          <dgm:dir/>
          <dgm:resizeHandles val="exact"/>
        </dgm:presLayoutVars>
      </dgm:prSet>
      <dgm:spPr/>
    </dgm:pt>
    <dgm:pt modelId="{CDCEA385-46D7-4315-B934-19660E16457E}" type="pres">
      <dgm:prSet presAssocID="{533B4D2A-2CF0-4B51-ABB9-624531EA35F4}" presName="compNode" presStyleCnt="0"/>
      <dgm:spPr/>
    </dgm:pt>
    <dgm:pt modelId="{36F5B3EF-6466-4B87-910B-7E9311F4665E}" type="pres">
      <dgm:prSet presAssocID="{533B4D2A-2CF0-4B51-ABB9-624531EA35F4}" presName="bgRect" presStyleLbl="bgShp" presStyleIdx="0" presStyleCnt="3"/>
      <dgm:spPr/>
    </dgm:pt>
    <dgm:pt modelId="{4A29662A-B504-4C8C-8F81-B06C63DDC417}" type="pres">
      <dgm:prSet presAssocID="{533B4D2A-2CF0-4B51-ABB9-624531EA35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A0AA088-49FD-467B-9778-9B61FBF0888E}" type="pres">
      <dgm:prSet presAssocID="{533B4D2A-2CF0-4B51-ABB9-624531EA35F4}" presName="spaceRect" presStyleCnt="0"/>
      <dgm:spPr/>
    </dgm:pt>
    <dgm:pt modelId="{8A17DE54-AE6D-42DD-A75C-45C59A09DBDD}" type="pres">
      <dgm:prSet presAssocID="{533B4D2A-2CF0-4B51-ABB9-624531EA35F4}" presName="parTx" presStyleLbl="revTx" presStyleIdx="0" presStyleCnt="3">
        <dgm:presLayoutVars>
          <dgm:chMax val="0"/>
          <dgm:chPref val="0"/>
        </dgm:presLayoutVars>
      </dgm:prSet>
      <dgm:spPr/>
    </dgm:pt>
    <dgm:pt modelId="{040D75A5-1A55-4F49-B5CC-D7E366961099}" type="pres">
      <dgm:prSet presAssocID="{C101707D-1D59-4A44-9589-E620282E6A01}" presName="sibTrans" presStyleCnt="0"/>
      <dgm:spPr/>
    </dgm:pt>
    <dgm:pt modelId="{8A49B2CD-B519-49FC-BFC4-902C35D43B85}" type="pres">
      <dgm:prSet presAssocID="{10CC7A5A-E571-4B74-B39A-5C59882CCA51}" presName="compNode" presStyleCnt="0"/>
      <dgm:spPr/>
    </dgm:pt>
    <dgm:pt modelId="{61394789-C8A4-411E-BA70-D2E45B157268}" type="pres">
      <dgm:prSet presAssocID="{10CC7A5A-E571-4B74-B39A-5C59882CCA51}" presName="bgRect" presStyleLbl="bgShp" presStyleIdx="1" presStyleCnt="3"/>
      <dgm:spPr/>
    </dgm:pt>
    <dgm:pt modelId="{550A9C27-D354-4F4A-90D4-83F8A23C6F84}" type="pres">
      <dgm:prSet presAssocID="{10CC7A5A-E571-4B74-B39A-5C59882CCA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9896598-BF3C-436D-A3A4-3FF2661690EB}" type="pres">
      <dgm:prSet presAssocID="{10CC7A5A-E571-4B74-B39A-5C59882CCA51}" presName="spaceRect" presStyleCnt="0"/>
      <dgm:spPr/>
    </dgm:pt>
    <dgm:pt modelId="{1F815952-4B0D-404C-8313-634BECDAEB0C}" type="pres">
      <dgm:prSet presAssocID="{10CC7A5A-E571-4B74-B39A-5C59882CCA51}" presName="parTx" presStyleLbl="revTx" presStyleIdx="1" presStyleCnt="3">
        <dgm:presLayoutVars>
          <dgm:chMax val="0"/>
          <dgm:chPref val="0"/>
        </dgm:presLayoutVars>
      </dgm:prSet>
      <dgm:spPr/>
    </dgm:pt>
    <dgm:pt modelId="{1C42FA1F-6D04-4256-9D83-FE62A3FFD260}" type="pres">
      <dgm:prSet presAssocID="{CEB2D139-C5E0-4AAC-9B63-3391877D0E75}" presName="sibTrans" presStyleCnt="0"/>
      <dgm:spPr/>
    </dgm:pt>
    <dgm:pt modelId="{0AC7AA8A-F3E7-414B-9830-3F84E24DC5B1}" type="pres">
      <dgm:prSet presAssocID="{232F5BA5-A643-4EB8-8361-1CEAD66BFF8C}" presName="compNode" presStyleCnt="0"/>
      <dgm:spPr/>
    </dgm:pt>
    <dgm:pt modelId="{A30BFE77-28E4-4BFE-B9D2-D7F76284548A}" type="pres">
      <dgm:prSet presAssocID="{232F5BA5-A643-4EB8-8361-1CEAD66BFF8C}" presName="bgRect" presStyleLbl="bgShp" presStyleIdx="2" presStyleCnt="3"/>
      <dgm:spPr/>
    </dgm:pt>
    <dgm:pt modelId="{7AE47BAA-4546-4927-BC07-C89D32C98223}" type="pres">
      <dgm:prSet presAssocID="{232F5BA5-A643-4EB8-8361-1CEAD66BFF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9BB3523-65E7-4B87-8AA3-8DCE6246D961}" type="pres">
      <dgm:prSet presAssocID="{232F5BA5-A643-4EB8-8361-1CEAD66BFF8C}" presName="spaceRect" presStyleCnt="0"/>
      <dgm:spPr/>
    </dgm:pt>
    <dgm:pt modelId="{664B1EA6-9678-4E1F-B241-25547FF29540}" type="pres">
      <dgm:prSet presAssocID="{232F5BA5-A643-4EB8-8361-1CEAD66BFF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B6E1C0D-165B-4EF0-B455-DA7270D8F37D}" type="presOf" srcId="{10CC7A5A-E571-4B74-B39A-5C59882CCA51}" destId="{1F815952-4B0D-404C-8313-634BECDAEB0C}" srcOrd="0" destOrd="0" presId="urn:microsoft.com/office/officeart/2018/2/layout/IconVerticalSolidList"/>
    <dgm:cxn modelId="{AD15CA15-71B2-4974-9C58-E64DF6165323}" srcId="{679BA47F-55A4-4E67-94A0-85ACF6F6BB7D}" destId="{533B4D2A-2CF0-4B51-ABB9-624531EA35F4}" srcOrd="0" destOrd="0" parTransId="{5DC994C6-E1AD-427C-AA47-C94C70FBA74D}" sibTransId="{C101707D-1D59-4A44-9589-E620282E6A01}"/>
    <dgm:cxn modelId="{63BC2A1E-0577-49B4-8349-AFB9DFD72348}" type="presOf" srcId="{232F5BA5-A643-4EB8-8361-1CEAD66BFF8C}" destId="{664B1EA6-9678-4E1F-B241-25547FF29540}" srcOrd="0" destOrd="0" presId="urn:microsoft.com/office/officeart/2018/2/layout/IconVerticalSolidList"/>
    <dgm:cxn modelId="{9BB8175B-F3EF-4934-9329-D4738CD6C30B}" type="presOf" srcId="{533B4D2A-2CF0-4B51-ABB9-624531EA35F4}" destId="{8A17DE54-AE6D-42DD-A75C-45C59A09DBDD}" srcOrd="0" destOrd="0" presId="urn:microsoft.com/office/officeart/2018/2/layout/IconVerticalSolidList"/>
    <dgm:cxn modelId="{C9FE887F-AAE3-402D-8078-557D055F5D94}" srcId="{679BA47F-55A4-4E67-94A0-85ACF6F6BB7D}" destId="{10CC7A5A-E571-4B74-B39A-5C59882CCA51}" srcOrd="1" destOrd="0" parTransId="{3A807764-D0AE-4C40-89FB-14616F02E137}" sibTransId="{CEB2D139-C5E0-4AAC-9B63-3391877D0E75}"/>
    <dgm:cxn modelId="{F4BB9996-22C2-47C2-A211-35AF356B061E}" srcId="{679BA47F-55A4-4E67-94A0-85ACF6F6BB7D}" destId="{232F5BA5-A643-4EB8-8361-1CEAD66BFF8C}" srcOrd="2" destOrd="0" parTransId="{DCA8EB44-0B1B-4E5F-AD43-683DEC564157}" sibTransId="{43F29CFB-7DBE-48CC-8664-A742070C41A4}"/>
    <dgm:cxn modelId="{2FF1AD99-C353-4AD5-AF49-C89FCE9AD1BF}" type="presOf" srcId="{679BA47F-55A4-4E67-94A0-85ACF6F6BB7D}" destId="{6A016F33-A8BA-4D80-9300-6B80C5A04FF3}" srcOrd="0" destOrd="0" presId="urn:microsoft.com/office/officeart/2018/2/layout/IconVerticalSolidList"/>
    <dgm:cxn modelId="{15673A96-32E1-48EB-982D-F04C67C57701}" type="presParOf" srcId="{6A016F33-A8BA-4D80-9300-6B80C5A04FF3}" destId="{CDCEA385-46D7-4315-B934-19660E16457E}" srcOrd="0" destOrd="0" presId="urn:microsoft.com/office/officeart/2018/2/layout/IconVerticalSolidList"/>
    <dgm:cxn modelId="{58E2B94F-8420-40A9-8E76-A358B89E54AD}" type="presParOf" srcId="{CDCEA385-46D7-4315-B934-19660E16457E}" destId="{36F5B3EF-6466-4B87-910B-7E9311F4665E}" srcOrd="0" destOrd="0" presId="urn:microsoft.com/office/officeart/2018/2/layout/IconVerticalSolidList"/>
    <dgm:cxn modelId="{1E019BA5-35DC-46E5-9C2C-585964305407}" type="presParOf" srcId="{CDCEA385-46D7-4315-B934-19660E16457E}" destId="{4A29662A-B504-4C8C-8F81-B06C63DDC417}" srcOrd="1" destOrd="0" presId="urn:microsoft.com/office/officeart/2018/2/layout/IconVerticalSolidList"/>
    <dgm:cxn modelId="{613324DC-6C01-49CC-9322-23DC26792CD3}" type="presParOf" srcId="{CDCEA385-46D7-4315-B934-19660E16457E}" destId="{1A0AA088-49FD-467B-9778-9B61FBF0888E}" srcOrd="2" destOrd="0" presId="urn:microsoft.com/office/officeart/2018/2/layout/IconVerticalSolidList"/>
    <dgm:cxn modelId="{9D83BA4C-D90E-45A8-97F8-C3A7386151D2}" type="presParOf" srcId="{CDCEA385-46D7-4315-B934-19660E16457E}" destId="{8A17DE54-AE6D-42DD-A75C-45C59A09DBDD}" srcOrd="3" destOrd="0" presId="urn:microsoft.com/office/officeart/2018/2/layout/IconVerticalSolidList"/>
    <dgm:cxn modelId="{DB4C73CE-02F2-49AF-AF48-274F503AF17A}" type="presParOf" srcId="{6A016F33-A8BA-4D80-9300-6B80C5A04FF3}" destId="{040D75A5-1A55-4F49-B5CC-D7E366961099}" srcOrd="1" destOrd="0" presId="urn:microsoft.com/office/officeart/2018/2/layout/IconVerticalSolidList"/>
    <dgm:cxn modelId="{6F37FD37-C969-4828-A3AC-1E246B874A15}" type="presParOf" srcId="{6A016F33-A8BA-4D80-9300-6B80C5A04FF3}" destId="{8A49B2CD-B519-49FC-BFC4-902C35D43B85}" srcOrd="2" destOrd="0" presId="urn:microsoft.com/office/officeart/2018/2/layout/IconVerticalSolidList"/>
    <dgm:cxn modelId="{A86923A7-5B29-4F12-987F-C72E0E720638}" type="presParOf" srcId="{8A49B2CD-B519-49FC-BFC4-902C35D43B85}" destId="{61394789-C8A4-411E-BA70-D2E45B157268}" srcOrd="0" destOrd="0" presId="urn:microsoft.com/office/officeart/2018/2/layout/IconVerticalSolidList"/>
    <dgm:cxn modelId="{DAB24712-CB99-4333-8A4C-1E24E705A17E}" type="presParOf" srcId="{8A49B2CD-B519-49FC-BFC4-902C35D43B85}" destId="{550A9C27-D354-4F4A-90D4-83F8A23C6F84}" srcOrd="1" destOrd="0" presId="urn:microsoft.com/office/officeart/2018/2/layout/IconVerticalSolidList"/>
    <dgm:cxn modelId="{21385747-E371-4233-B086-6187A5A79552}" type="presParOf" srcId="{8A49B2CD-B519-49FC-BFC4-902C35D43B85}" destId="{39896598-BF3C-436D-A3A4-3FF2661690EB}" srcOrd="2" destOrd="0" presId="urn:microsoft.com/office/officeart/2018/2/layout/IconVerticalSolidList"/>
    <dgm:cxn modelId="{F25D8F5B-CFDD-40B5-9CBD-598E48E2D7AC}" type="presParOf" srcId="{8A49B2CD-B519-49FC-BFC4-902C35D43B85}" destId="{1F815952-4B0D-404C-8313-634BECDAEB0C}" srcOrd="3" destOrd="0" presId="urn:microsoft.com/office/officeart/2018/2/layout/IconVerticalSolidList"/>
    <dgm:cxn modelId="{2F6711AF-D80F-4A3E-9FA3-DD5442B49BC2}" type="presParOf" srcId="{6A016F33-A8BA-4D80-9300-6B80C5A04FF3}" destId="{1C42FA1F-6D04-4256-9D83-FE62A3FFD260}" srcOrd="3" destOrd="0" presId="urn:microsoft.com/office/officeart/2018/2/layout/IconVerticalSolidList"/>
    <dgm:cxn modelId="{8A44AA36-0E73-4C3B-B2AD-2ACECA2CBA2E}" type="presParOf" srcId="{6A016F33-A8BA-4D80-9300-6B80C5A04FF3}" destId="{0AC7AA8A-F3E7-414B-9830-3F84E24DC5B1}" srcOrd="4" destOrd="0" presId="urn:microsoft.com/office/officeart/2018/2/layout/IconVerticalSolidList"/>
    <dgm:cxn modelId="{BAC13078-D299-4BCE-A0C7-3CFC3B224894}" type="presParOf" srcId="{0AC7AA8A-F3E7-414B-9830-3F84E24DC5B1}" destId="{A30BFE77-28E4-4BFE-B9D2-D7F76284548A}" srcOrd="0" destOrd="0" presId="urn:microsoft.com/office/officeart/2018/2/layout/IconVerticalSolidList"/>
    <dgm:cxn modelId="{8E91C335-EE3E-4249-8864-750D7224353B}" type="presParOf" srcId="{0AC7AA8A-F3E7-414B-9830-3F84E24DC5B1}" destId="{7AE47BAA-4546-4927-BC07-C89D32C98223}" srcOrd="1" destOrd="0" presId="urn:microsoft.com/office/officeart/2018/2/layout/IconVerticalSolidList"/>
    <dgm:cxn modelId="{781F18DF-A2D3-4F76-9450-51D7B751AAAA}" type="presParOf" srcId="{0AC7AA8A-F3E7-414B-9830-3F84E24DC5B1}" destId="{29BB3523-65E7-4B87-8AA3-8DCE6246D961}" srcOrd="2" destOrd="0" presId="urn:microsoft.com/office/officeart/2018/2/layout/IconVerticalSolidList"/>
    <dgm:cxn modelId="{748C734D-4170-4C4A-9FBF-920081B02DF5}" type="presParOf" srcId="{0AC7AA8A-F3E7-414B-9830-3F84E24DC5B1}" destId="{664B1EA6-9678-4E1F-B241-25547FF295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5B3EF-6466-4B87-910B-7E9311F4665E}">
      <dsp:nvSpPr>
        <dsp:cNvPr id="0" name=""/>
        <dsp:cNvSpPr/>
      </dsp:nvSpPr>
      <dsp:spPr>
        <a:xfrm>
          <a:off x="0" y="558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9662A-B504-4C8C-8F81-B06C63DDC417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7DE54-AE6D-42DD-A75C-45C59A09DBDD}">
      <dsp:nvSpPr>
        <dsp:cNvPr id="0" name=""/>
        <dsp:cNvSpPr/>
      </dsp:nvSpPr>
      <dsp:spPr>
        <a:xfrm>
          <a:off x="1508391" y="558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Initial Clinical Team Meeting </a:t>
          </a:r>
          <a:endParaRPr lang="en-US" sz="2500" kern="1200" dirty="0"/>
        </a:p>
      </dsp:txBody>
      <dsp:txXfrm>
        <a:off x="1508391" y="558"/>
        <a:ext cx="4987658" cy="1305966"/>
      </dsp:txXfrm>
    </dsp:sp>
    <dsp:sp modelId="{61394789-C8A4-411E-BA70-D2E45B157268}">
      <dsp:nvSpPr>
        <dsp:cNvPr id="0" name=""/>
        <dsp:cNvSpPr/>
      </dsp:nvSpPr>
      <dsp:spPr>
        <a:xfrm>
          <a:off x="0" y="1633016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A9C27-D354-4F4A-90D4-83F8A23C6F84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15952-4B0D-404C-8313-634BECDAEB0C}">
      <dsp:nvSpPr>
        <dsp:cNvPr id="0" name=""/>
        <dsp:cNvSpPr/>
      </dsp:nvSpPr>
      <dsp:spPr>
        <a:xfrm>
          <a:off x="1508391" y="1633016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Follow up Clinical Team Meetings</a:t>
          </a:r>
          <a:endParaRPr lang="en-US" sz="2500" kern="1200" dirty="0"/>
        </a:p>
      </dsp:txBody>
      <dsp:txXfrm>
        <a:off x="1508391" y="1633016"/>
        <a:ext cx="4987658" cy="1305966"/>
      </dsp:txXfrm>
    </dsp:sp>
    <dsp:sp modelId="{A30BFE77-28E4-4BFE-B9D2-D7F76284548A}">
      <dsp:nvSpPr>
        <dsp:cNvPr id="0" name=""/>
        <dsp:cNvSpPr/>
      </dsp:nvSpPr>
      <dsp:spPr>
        <a:xfrm>
          <a:off x="0" y="3265475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47BAA-4546-4927-BC07-C89D32C98223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B1EA6-9678-4E1F-B241-25547FF29540}">
      <dsp:nvSpPr>
        <dsp:cNvPr id="0" name=""/>
        <dsp:cNvSpPr/>
      </dsp:nvSpPr>
      <dsp:spPr>
        <a:xfrm>
          <a:off x="1508391" y="3265475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Discharging client  </a:t>
          </a:r>
          <a:endParaRPr lang="en-US" sz="2500" kern="1200" dirty="0"/>
        </a:p>
      </dsp:txBody>
      <dsp:txXfrm>
        <a:off x="1508391" y="3265475"/>
        <a:ext cx="4987658" cy="130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86456-C512-41AF-962C-79C4A8A7D0E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231B2-EC63-4B7B-91D2-73F8BE9568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2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7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9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94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64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9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0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47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34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1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6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7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8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FD18FD-663E-4D04-B2CA-FE115B9FC585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32789-3E02-4A06-A2D6-5A2F3BBDF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13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chealth.org/bhrs/contrac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732B3-D4CB-443E-9C1E-52FAD18EB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1205948"/>
            <a:ext cx="9418320" cy="3154017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BHRS Specialty Mental Health Private Provider Orientation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9E713B-8C42-4823-A41B-A50BA6516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5738"/>
            <a:ext cx="9144000" cy="752061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Presented by:</a:t>
            </a:r>
          </a:p>
          <a:p>
            <a:r>
              <a:rPr lang="en-US" sz="2000" dirty="0"/>
              <a:t>Laura Smith, </a:t>
            </a:r>
            <a:r>
              <a:rPr lang="en-US" sz="2000" dirty="0" err="1"/>
              <a:t>lmft</a:t>
            </a:r>
            <a:r>
              <a:rPr lang="en-US" sz="2000" dirty="0"/>
              <a:t>, Provider relations coordinator</a:t>
            </a:r>
            <a:r>
              <a:rPr lang="en-US" dirty="0"/>
              <a:t> </a:t>
            </a:r>
            <a:r>
              <a:rPr lang="en-US" sz="2000" dirty="0"/>
              <a:t>&amp; Jayme Berja, patient services specialist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4CBE4-78CB-4781-83D5-C103CA21E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2" y="301753"/>
            <a:ext cx="4148337" cy="6903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B256FB-9450-457D-8795-3D7EAE45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Revised 7/27/21	</a:t>
            </a:r>
          </a:p>
        </p:txBody>
      </p:sp>
    </p:spTree>
    <p:extLst>
      <p:ext uri="{BB962C8B-B14F-4D97-AF65-F5344CB8AC3E}">
        <p14:creationId xmlns:p14="http://schemas.microsoft.com/office/powerpoint/2010/main" val="89875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C575-FFEE-49E1-86BA-3935E7F8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Documentation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60A1C-36EE-4259-88E8-DC8C8646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Signed client consent </a:t>
            </a:r>
          </a:p>
          <a:p>
            <a:r>
              <a:rPr lang="en-US" dirty="0"/>
              <a:t>Signed copy of Notice of Privacy Practices/HIPAA </a:t>
            </a:r>
          </a:p>
          <a:p>
            <a:r>
              <a:rPr lang="en-US" dirty="0"/>
              <a:t>Signed Release of Information, if applicable</a:t>
            </a:r>
          </a:p>
          <a:p>
            <a:r>
              <a:rPr lang="en-US" dirty="0"/>
              <a:t>A signed and dated progress note for every service that is billed </a:t>
            </a:r>
          </a:p>
          <a:p>
            <a:r>
              <a:rPr lang="en-US" dirty="0"/>
              <a:t>Closing Summary</a:t>
            </a:r>
          </a:p>
          <a:p>
            <a:r>
              <a:rPr lang="en-US" dirty="0"/>
              <a:t>All documentation should be typed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500" dirty="0"/>
              <a:t>Progress note and closing summary templates available at: </a:t>
            </a:r>
            <a:r>
              <a:rPr lang="en-US" sz="1500" dirty="0">
                <a:hlinkClick r:id="rId2"/>
              </a:rPr>
              <a:t>https://www.smchealth.org/bhrs/contracts</a:t>
            </a:r>
            <a:r>
              <a:rPr lang="en-US" sz="1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437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6E90B-A0BE-4D34-8070-9789199B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Progress Notes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40984-BB89-4AE5-8AB3-01B0674CA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Each progress note must be standalone,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Client Name and BHRS Medical Record Number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Date of Service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CPT Code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Location Code (</a:t>
            </a:r>
            <a:r>
              <a:rPr lang="en-US" sz="1400" i="1" dirty="0"/>
              <a:t>this can be found at the bottom of the template</a:t>
            </a:r>
            <a:r>
              <a:rPr lang="en-US" sz="1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Diagnosis addressed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Provider and Agency Name, if applicable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Face to Face minutes (</a:t>
            </a:r>
            <a:r>
              <a:rPr lang="en-US" sz="1400" i="1" dirty="0"/>
              <a:t>client present</a:t>
            </a:r>
            <a:r>
              <a:rPr lang="en-US" sz="1400" dirty="0"/>
              <a:t>) – claimed minutes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Service time (</a:t>
            </a:r>
            <a:r>
              <a:rPr lang="en-US" sz="1400" i="1" dirty="0"/>
              <a:t>client not present</a:t>
            </a:r>
            <a:r>
              <a:rPr lang="en-US" sz="1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Language (</a:t>
            </a:r>
            <a:r>
              <a:rPr lang="en-US" sz="1400" i="1" dirty="0"/>
              <a:t>if language services were provided)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Service Description: </a:t>
            </a:r>
            <a:r>
              <a:rPr lang="en-US" sz="1400" i="1" dirty="0"/>
              <a:t>Goal/behavior addressed, therapist interventions, client’s response/outcome, and plan</a:t>
            </a:r>
            <a:r>
              <a:rPr lang="en-US" sz="1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Signature, printed name, credentials, and date</a:t>
            </a:r>
          </a:p>
        </p:txBody>
      </p:sp>
    </p:spTree>
    <p:extLst>
      <p:ext uri="{BB962C8B-B14F-4D97-AF65-F5344CB8AC3E}">
        <p14:creationId xmlns:p14="http://schemas.microsoft.com/office/powerpoint/2010/main" val="101943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194F-90DE-4AA9-8B43-EE472899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Trainings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05CE-EA3F-4D7C-9E8A-9BA858CCD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BHRS trainings can be found on the Learning Management System (LMS)</a:t>
            </a:r>
          </a:p>
          <a:p>
            <a:r>
              <a:rPr lang="en-US" dirty="0"/>
              <a:t>New BHRS Contractor Compliance Bundle”</a:t>
            </a:r>
          </a:p>
          <a:p>
            <a:pPr lvl="1"/>
            <a:r>
              <a:rPr lang="en-US" dirty="0"/>
              <a:t>Compliance Training for BHRS</a:t>
            </a:r>
          </a:p>
          <a:p>
            <a:pPr lvl="1"/>
            <a:r>
              <a:rPr lang="en-US" dirty="0"/>
              <a:t>Confidentiality &amp; HIPAA for Mental Health and AOD</a:t>
            </a:r>
          </a:p>
          <a:p>
            <a:pPr lvl="1"/>
            <a:r>
              <a:rPr lang="en-US" dirty="0"/>
              <a:t>Fraud, Waste, and Abuse</a:t>
            </a:r>
          </a:p>
          <a:p>
            <a:pPr lvl="1"/>
            <a:r>
              <a:rPr lang="en-US" dirty="0"/>
              <a:t>Critical Incident Reporting</a:t>
            </a:r>
          </a:p>
          <a:p>
            <a:r>
              <a:rPr lang="en-US"/>
              <a:t>Cultural Humility</a:t>
            </a:r>
          </a:p>
          <a:p>
            <a:r>
              <a:rPr lang="en-US" dirty="0"/>
              <a:t>Working Effectively with Interpreters</a:t>
            </a:r>
          </a:p>
          <a:p>
            <a:r>
              <a:rPr lang="en-US" dirty="0"/>
              <a:t>Sexual Orientation Gender Identity training (SOGI)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0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6D60F8-687E-4D0A-AF97-72DD3830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Other Important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09562-EE0E-4122-9382-8DE6A54A1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dirty="0"/>
              <a:t>Protected Health Information (PHI) </a:t>
            </a:r>
          </a:p>
          <a:p>
            <a:r>
              <a:rPr lang="en-US" dirty="0"/>
              <a:t>Change of provider requests</a:t>
            </a:r>
          </a:p>
          <a:p>
            <a:r>
              <a:rPr lang="en-US" dirty="0"/>
              <a:t>Length of Tx plan will vary </a:t>
            </a:r>
          </a:p>
          <a:p>
            <a:r>
              <a:rPr lang="en-US" dirty="0"/>
              <a:t>Critical incident reporting (unusual events, accidents, errors, violence or significant injuries)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4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25F23-A497-4534-83AA-D9AFA1DB5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Claims Submission</a:t>
            </a:r>
          </a:p>
        </p:txBody>
      </p:sp>
      <p:sp>
        <p:nvSpPr>
          <p:cNvPr id="32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Content Placeholder 12" descr="Calendar&#10;&#10;Description automatically generated">
            <a:extLst>
              <a:ext uri="{FF2B5EF4-FFF2-40B4-BE49-F238E27FC236}">
                <a16:creationId xmlns:a16="http://schemas.microsoft.com/office/drawing/2014/main" id="{61D934A9-17C2-4BC2-9EAA-428D59133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31" y="193243"/>
            <a:ext cx="5124476" cy="63461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58667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78368-DD17-44FE-AFA6-7D5B9568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Sample Payment Authorization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B685C64-573F-46B9-BE40-E2A886C71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6" y="618836"/>
            <a:ext cx="6365672" cy="57450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019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4106AA-8F62-4B47-A560-568A3102A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Questions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Graphic 8" descr="Help">
            <a:extLst>
              <a:ext uri="{FF2B5EF4-FFF2-40B4-BE49-F238E27FC236}">
                <a16:creationId xmlns:a16="http://schemas.microsoft.com/office/drawing/2014/main" id="{2DDFD066-7A13-4A86-9BC6-7E1BAAB7A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4141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D95AC-ACB2-4C5C-B547-02D5DB91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362E2-9C23-4F02-96F6-5D359C84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Welcome </a:t>
            </a:r>
            <a:endParaRPr lang="en-US" sz="1700" i="1" dirty="0"/>
          </a:p>
          <a:p>
            <a:pPr>
              <a:lnSpc>
                <a:spcPct val="90000"/>
              </a:lnSpc>
            </a:pPr>
            <a:r>
              <a:rPr lang="en-US" sz="1700" dirty="0"/>
              <a:t>Introductions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Overview </a:t>
            </a:r>
            <a:endParaRPr lang="en-US" sz="1700" i="1" dirty="0"/>
          </a:p>
          <a:p>
            <a:pPr>
              <a:lnSpc>
                <a:spcPct val="90000"/>
              </a:lnSpc>
            </a:pPr>
            <a:r>
              <a:rPr lang="fr-FR" sz="1700" dirty="0"/>
              <a:t>BHRS </a:t>
            </a:r>
            <a:r>
              <a:rPr lang="fr-FR" sz="1700" dirty="0" err="1"/>
              <a:t>Youth</a:t>
            </a:r>
            <a:r>
              <a:rPr lang="fr-FR" sz="1700" dirty="0"/>
              <a:t> </a:t>
            </a:r>
            <a:r>
              <a:rPr lang="fr-FR" sz="1700" dirty="0" err="1"/>
              <a:t>Clinics</a:t>
            </a:r>
            <a:r>
              <a:rPr lang="fr-FR" sz="1700" dirty="0"/>
              <a:t> &amp; Programs </a:t>
            </a:r>
            <a:endParaRPr lang="fr-FR" sz="1700" i="1" dirty="0"/>
          </a:p>
          <a:p>
            <a:pPr>
              <a:lnSpc>
                <a:spcPct val="90000"/>
              </a:lnSpc>
            </a:pPr>
            <a:r>
              <a:rPr lang="fr-FR" sz="1700" dirty="0"/>
              <a:t>BHRS </a:t>
            </a:r>
            <a:r>
              <a:rPr lang="fr-FR" sz="1700" dirty="0" err="1"/>
              <a:t>Adult</a:t>
            </a:r>
            <a:r>
              <a:rPr lang="fr-FR" sz="1700" dirty="0"/>
              <a:t> Clinic &amp; Services</a:t>
            </a:r>
            <a:endParaRPr lang="en-US" sz="1700" i="1" dirty="0"/>
          </a:p>
          <a:p>
            <a:pPr>
              <a:lnSpc>
                <a:spcPct val="90000"/>
              </a:lnSpc>
            </a:pPr>
            <a:r>
              <a:rPr lang="en-US" sz="1700" dirty="0"/>
              <a:t>Referral Process </a:t>
            </a:r>
            <a:endParaRPr lang="en-US" sz="1700" i="1" dirty="0"/>
          </a:p>
          <a:p>
            <a:pPr>
              <a:lnSpc>
                <a:spcPct val="90000"/>
              </a:lnSpc>
            </a:pPr>
            <a:r>
              <a:rPr lang="en-US" sz="1700" dirty="0"/>
              <a:t>Clinical Team Meetings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Team Approach &amp; What to expect</a:t>
            </a:r>
            <a:r>
              <a:rPr lang="en-US" sz="1700" i="1" dirty="0"/>
              <a:t>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Information for SPPN Clients</a:t>
            </a:r>
            <a:endParaRPr lang="en-US" sz="1700" i="1" dirty="0"/>
          </a:p>
          <a:p>
            <a:pPr>
              <a:lnSpc>
                <a:spcPct val="90000"/>
              </a:lnSpc>
            </a:pPr>
            <a:r>
              <a:rPr lang="en-US" sz="1700" dirty="0"/>
              <a:t>Clinical Documentation Requirements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Progress Notes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Required Trainings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Other Important Information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Claims Submission - </a:t>
            </a:r>
            <a:r>
              <a:rPr lang="en-US" sz="1700" i="1" dirty="0"/>
              <a:t>Jayme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1412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8DEE1-A9B5-4B35-B673-087654A0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388" y="1645920"/>
            <a:ext cx="5919503" cy="44708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Specialty mental health services are those that are provided to the Seriously Mentally Ill (SMI) and Seriously Emotionally Disturbed (SED) populations. </a:t>
            </a:r>
          </a:p>
          <a:p>
            <a:endParaRPr lang="en-US" dirty="0"/>
          </a:p>
          <a:p>
            <a:r>
              <a:rPr lang="en-US" dirty="0"/>
              <a:t>There are approximately130 BHRS clients open to the SPPN for therapy. </a:t>
            </a:r>
          </a:p>
          <a:p>
            <a:endParaRPr lang="en-US" dirty="0"/>
          </a:p>
          <a:p>
            <a:r>
              <a:rPr lang="en-US" dirty="0"/>
              <a:t>Most SMI and SED clients are open to a BHRS clinic and have a treatment team.</a:t>
            </a:r>
          </a:p>
          <a:p>
            <a:endParaRPr lang="en-US" dirty="0"/>
          </a:p>
          <a:p>
            <a:r>
              <a:rPr lang="en-US" dirty="0"/>
              <a:t>At times, the clinic may need to refer a client to the SPPN for therapy if they don’t have capacity within, or if there’s a specific request or specialty being recommended.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D075B-602B-4A58-8342-AC6F54B8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978" y="1645920"/>
            <a:ext cx="3522879" cy="44708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476841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1FE1-53CC-4C54-B9C4-BC4562F3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BHRS Youth Clinics &amp; Programs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515BE-0248-48B2-984C-D4CF7CB871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 Outpatient Regional Clinics</a:t>
            </a:r>
          </a:p>
          <a:p>
            <a:pPr lvl="1"/>
            <a:r>
              <a:rPr lang="en-US" dirty="0"/>
              <a:t>North County - Daly City</a:t>
            </a:r>
          </a:p>
          <a:p>
            <a:pPr lvl="1"/>
            <a:r>
              <a:rPr lang="en-US" dirty="0"/>
              <a:t>Central County - San Mateo</a:t>
            </a:r>
          </a:p>
          <a:p>
            <a:pPr lvl="1"/>
            <a:r>
              <a:rPr lang="en-US" dirty="0"/>
              <a:t>South County  - Redwood City</a:t>
            </a:r>
          </a:p>
          <a:p>
            <a:pPr lvl="1"/>
            <a:r>
              <a:rPr lang="en-US" dirty="0"/>
              <a:t>Coastside Clinic – Half Moon Bay</a:t>
            </a:r>
          </a:p>
          <a:p>
            <a:pPr lvl="1"/>
            <a:r>
              <a:rPr lang="en-US" dirty="0"/>
              <a:t>East Palo Alto Community Counseling Center – East Palo Alto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Youth Programs (e.g. YCM, Child Welfare, Prenatal to 5, Youth to Adult Transition)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F8962E-BB0A-48BB-A3F4-C1BD379801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Things </a:t>
            </a:r>
            <a:r>
              <a:rPr lang="en-US"/>
              <a:t>to Consider</a:t>
            </a:r>
            <a:endParaRPr lang="en-US" dirty="0"/>
          </a:p>
          <a:p>
            <a:pPr lvl="1"/>
            <a:r>
              <a:rPr lang="en-US" dirty="0"/>
              <a:t>Referrals will primarily be for adjunctive services (e.g.  specialized services)</a:t>
            </a:r>
          </a:p>
          <a:p>
            <a:pPr lvl="1"/>
            <a:r>
              <a:rPr lang="en-US" dirty="0"/>
              <a:t>Youth referrals for therapy will be made less frequently</a:t>
            </a:r>
          </a:p>
          <a:p>
            <a:pPr lvl="1"/>
            <a:r>
              <a:rPr lang="en-US" dirty="0"/>
              <a:t>Collaboration with SPPN provider might require more frequent communication with Care Coordinator (e.g. Therapeutic Behavioral Services)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1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51280-1EE8-4D44-BF72-A49496B5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BHRS Adult Clinics &amp;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8AFA-5C80-4EC3-AB7B-E199BB319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500" dirty="0"/>
              <a:t>Five Adult Outpatient Regional  Mental Health Clinic Monday – Friday 8 - 5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North, South, Central, East Palo Alto, </a:t>
            </a:r>
            <a:r>
              <a:rPr lang="en-US" sz="1500" dirty="0" err="1"/>
              <a:t>Coastside</a:t>
            </a: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en-US" sz="1500" dirty="0"/>
              <a:t>Services Provided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Psychiatry, Case Management, Nursing, Individual therapy, Group therapy</a:t>
            </a:r>
          </a:p>
          <a:p>
            <a:pPr lvl="0">
              <a:lnSpc>
                <a:spcPct val="90000"/>
              </a:lnSpc>
            </a:pPr>
            <a:r>
              <a:rPr lang="en-US" sz="1500" dirty="0"/>
              <a:t>Multidisciplinary team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Care coordinator, Nurse, MD</a:t>
            </a:r>
          </a:p>
          <a:p>
            <a:pPr lvl="0">
              <a:lnSpc>
                <a:spcPct val="90000"/>
              </a:lnSpc>
            </a:pPr>
            <a:r>
              <a:rPr lang="en-US" sz="1500" dirty="0"/>
              <a:t>Access refers Clients for regional services (walk-in)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SDA Assessment Process  to Evaluate appropriate level of care M2M and SMI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Care Coordinator completes Assessment, Tx plan, and assesses for treatment readiness.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Clinic refers client to Access for therapy services</a:t>
            </a:r>
          </a:p>
        </p:txBody>
      </p:sp>
    </p:spTree>
    <p:extLst>
      <p:ext uri="{BB962C8B-B14F-4D97-AF65-F5344CB8AC3E}">
        <p14:creationId xmlns:p14="http://schemas.microsoft.com/office/powerpoint/2010/main" val="182483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0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3196B-8CD4-4F41-AB0D-1936CEA3E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Referral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B8C0-371A-45C5-ADD2-5553D222C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When a client is referred to the SPPN, it is for therapy only.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An assessment and treatment plan have been developed.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When a new client is referred, you will be contacted by Access with the client’s demographic and clinical information.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(</a:t>
            </a:r>
            <a:r>
              <a:rPr lang="en-US" sz="1500" i="1" dirty="0"/>
              <a:t>If you’re unable to accept the referral for any reason, it’s expected that you call Access within 24 hours of referral.) 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Your information will be shared with the client’s BHRS Care Coordinator (CC), who will connect with you to schedule a </a:t>
            </a:r>
            <a:r>
              <a:rPr lang="en-US" sz="1500" b="1" dirty="0"/>
              <a:t>Clinical Team Meeting</a:t>
            </a:r>
            <a:r>
              <a:rPr lang="en-US" sz="15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 CC will send you a copy of the current assessment and treatment plan, prior to the first Clinical Team Meeting. </a:t>
            </a:r>
          </a:p>
        </p:txBody>
      </p:sp>
    </p:spTree>
    <p:extLst>
      <p:ext uri="{BB962C8B-B14F-4D97-AF65-F5344CB8AC3E}">
        <p14:creationId xmlns:p14="http://schemas.microsoft.com/office/powerpoint/2010/main" val="160049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CEC49-5538-4EF4-915D-EE8F2237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2F2F2"/>
                </a:solidFill>
              </a:rPr>
              <a:t>Clinical Team Meeting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FA1D26-C9FB-4460-B79B-3F7471A5E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668641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65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0B288-EEAB-4041-BD45-6FE74614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Team Approach &amp;What to Expect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8596-62D1-4AF0-8B33-D7FF9B9B0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Referring back to case manager when clients are experiencing elevated psycho-social stressors.</a:t>
            </a:r>
          </a:p>
          <a:p>
            <a:pPr lvl="0"/>
            <a:r>
              <a:rPr lang="en-US" dirty="0"/>
              <a:t>Officer of the Day Support vs Emergency Services if appropriate.</a:t>
            </a:r>
          </a:p>
          <a:p>
            <a:pPr lvl="0"/>
            <a:r>
              <a:rPr lang="en-US" dirty="0"/>
              <a:t>Collaborating with client’s treatment team. SPPN provider viewed as extension of clinic treatment team.</a:t>
            </a:r>
          </a:p>
          <a:p>
            <a:pPr lvl="0"/>
            <a:r>
              <a:rPr lang="en-US" dirty="0"/>
              <a:t>Communicate challenges with engagement or participation.</a:t>
            </a:r>
          </a:p>
          <a:p>
            <a:pPr lvl="0"/>
            <a:r>
              <a:rPr lang="en-US" dirty="0"/>
              <a:t>Continuation of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1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B924A-CE24-4647-B569-7FCF8B48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bg2"/>
                </a:solidFill>
              </a:rPr>
              <a:t>Information for SPPN Clients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902BA-1C4F-41E1-AC37-541AB0843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dirty="0"/>
              <a:t>SPPN Provider will communicate regularly with BHRS Treatment Team</a:t>
            </a:r>
          </a:p>
          <a:p>
            <a:r>
              <a:rPr lang="en-US" dirty="0"/>
              <a:t>SPPN therapy is time-limited and solution focused. Frequency of appointments is based on treatment plan and therapy goals. </a:t>
            </a:r>
          </a:p>
          <a:p>
            <a:r>
              <a:rPr lang="en-US" dirty="0"/>
              <a:t>Clients are expected to participate in Annual Treatment Plan Team Meeting</a:t>
            </a:r>
          </a:p>
          <a:p>
            <a:r>
              <a:rPr lang="en-US" dirty="0"/>
              <a:t>Attend all appointments.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862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BHRS Specialty Mental Health Private Provider Orientation </vt:lpstr>
      <vt:lpstr>AGENDA</vt:lpstr>
      <vt:lpstr>Overview</vt:lpstr>
      <vt:lpstr>BHRS Youth Clinics &amp; Programs </vt:lpstr>
      <vt:lpstr>BHRS Adult Clinics &amp; Services </vt:lpstr>
      <vt:lpstr>Referral Process</vt:lpstr>
      <vt:lpstr>Clinical Team Meeting</vt:lpstr>
      <vt:lpstr>Team Approach &amp;What to Expect </vt:lpstr>
      <vt:lpstr>Information for SPPN Clients </vt:lpstr>
      <vt:lpstr>Clinical Documentation Requirements</vt:lpstr>
      <vt:lpstr>Progress Notes</vt:lpstr>
      <vt:lpstr>Required Trainings </vt:lpstr>
      <vt:lpstr>Other Important Information</vt:lpstr>
      <vt:lpstr>Claims Submission</vt:lpstr>
      <vt:lpstr>Sample Payment Authorization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BHRS Specialty Mental Health Private Provider Orientation </dc:title>
  <dc:creator>Laura Smith</dc:creator>
  <cp:lastModifiedBy>Laura Smith</cp:lastModifiedBy>
  <cp:revision>5</cp:revision>
  <dcterms:created xsi:type="dcterms:W3CDTF">2021-08-06T17:03:21Z</dcterms:created>
  <dcterms:modified xsi:type="dcterms:W3CDTF">2021-08-09T15:25:39Z</dcterms:modified>
</cp:coreProperties>
</file>