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1" r:id="rId3"/>
  </p:sldMasterIdLst>
  <p:handoutMasterIdLst>
    <p:handoutMasterId r:id="rId22"/>
  </p:handoutMasterIdLst>
  <p:sldIdLst>
    <p:sldId id="265" r:id="rId4"/>
    <p:sldId id="275" r:id="rId5"/>
    <p:sldId id="258" r:id="rId6"/>
    <p:sldId id="271" r:id="rId7"/>
    <p:sldId id="277" r:id="rId8"/>
    <p:sldId id="272" r:id="rId9"/>
    <p:sldId id="264" r:id="rId10"/>
    <p:sldId id="261" r:id="rId11"/>
    <p:sldId id="259" r:id="rId12"/>
    <p:sldId id="278" r:id="rId13"/>
    <p:sldId id="267" r:id="rId14"/>
    <p:sldId id="276" r:id="rId15"/>
    <p:sldId id="274" r:id="rId16"/>
    <p:sldId id="260" r:id="rId17"/>
    <p:sldId id="262" r:id="rId18"/>
    <p:sldId id="268" r:id="rId19"/>
    <p:sldId id="266" r:id="rId20"/>
    <p:sldId id="269" r:id="rId2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55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CA913-0BA6-4366-B8EC-6A5F5240B4D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D68F8-984F-4682-9BEF-BC4120A35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19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 rot="16200000">
            <a:off x="-1426430" y="1708191"/>
            <a:ext cx="357961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Commission on Aging</a:t>
            </a:r>
          </a:p>
        </p:txBody>
      </p:sp>
      <p:sp>
        <p:nvSpPr>
          <p:cNvPr id="10" name="TextBox 9"/>
          <p:cNvSpPr txBox="1"/>
          <p:nvPr userDrawn="1"/>
        </p:nvSpPr>
        <p:spPr>
          <a:xfrm rot="16200000">
            <a:off x="-1003553" y="1648973"/>
            <a:ext cx="375961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Annual Report 2020-2021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141397" y="3759609"/>
            <a:ext cx="734851" cy="2939188"/>
            <a:chOff x="70158" y="3759608"/>
            <a:chExt cx="734851" cy="2939188"/>
          </a:xfrm>
        </p:grpSpPr>
        <p:sp>
          <p:nvSpPr>
            <p:cNvPr id="8" name="TextBox 7"/>
            <p:cNvSpPr txBox="1"/>
            <p:nvPr userDrawn="1"/>
          </p:nvSpPr>
          <p:spPr>
            <a:xfrm rot="16200000">
              <a:off x="-706830" y="4620078"/>
              <a:ext cx="212104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i="1" dirty="0"/>
                <a:t>San Mateo County 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465" y="5869321"/>
              <a:ext cx="924098" cy="7348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183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3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5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1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54DF6-B166-4A15-B31F-3CA7AF71BF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B2BF1-FB8E-42D2-9662-138F4B4BA5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2FC61-971B-4419-BB06-060617223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89CAE-C01D-41E6-8326-5AFF92EFB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E056B-F0A9-458A-88D9-C880B7B81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147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BD05E-CB21-45F5-82C9-459A485B2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D4350-1C8D-4388-A12C-43BCDA0FE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AEA77-FE1A-4541-8EE0-8C037048E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98C96-20EC-4FB9-88C7-0041E4E82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3D388-27F5-439F-823D-5B420A91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0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EDB4-B7BB-4C82-8AC4-F279EB4FD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38161-E331-45E4-9C3A-9112082DE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5B02D-DB45-46E4-A128-5DBF9A4B1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56E6B-A7A9-4132-A1A4-0C90784F6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37294-2048-4CF6-9A0E-811C24FC7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459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EC649-96E2-4AA1-83C9-C480ABF9A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B6C27-DEB8-4115-99C7-13C132BEDA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20FBFA-9F06-4964-AF3D-81F294157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22373-F079-4B56-B012-E5763F838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33014-B770-41DB-894A-031CB7571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1EFB8-2125-412F-BB03-7C1C1884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90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122F5-91A0-44E2-A714-F1138DDD3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CECEC-383F-43D1-9D21-9E131E674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29720-04C4-424A-8BF1-D3B2825D3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A73E7-18DB-44AF-8064-F2CA5467B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1CFFC0-7C78-4CAE-B45A-C52F78B3FA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3CF00F-A9BF-4C3C-BDEC-5D20CCE7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C5BE16-9D66-47EB-8572-F53559864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65357A-AE30-40A7-BC32-DBA376AE5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570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EBB94-0FA7-4367-936E-12DF73156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75182C-DE46-47F2-9D65-D2C0CB891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8C2FC2-026C-4D36-9D3A-629868AD4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2CF5C-125D-4F4C-AEBA-C7794388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95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3F0C08-E96C-481A-AC4D-D4A6701B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27E95A-79C7-41EE-BC75-1D6E4EF3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07D88-1EA2-41DA-A9EC-B8FA32BE5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798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BFC2-075F-41E5-8916-0961D93FC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AB883-C6BD-40D7-A6EF-C314D0059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DEAD5-DA9A-41C3-BBAA-A876F9348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807DD-F71E-4D3D-AE70-50396074E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E9DE2-9964-436F-B904-B031A08C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B5813-D336-4D4F-B686-911DEB90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75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21333-DB2D-4848-B7D4-33C1D5F4C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1A7D1C-DA05-4744-8531-2EEFBB0B4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C1603-1FDC-42B3-A75D-21D40D73E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0262C-6830-4A27-B4DF-FEC9A8EA8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D7325-FC2C-4164-B397-3796C1C71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86A51-457C-4244-9399-0477C8344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23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8B1AC-D142-426D-9F2C-B77024ED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32AB3E-467F-45A8-A69F-5B9310064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695C6-BA1A-49AC-B755-C33C48886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73620-8ADE-44E6-B558-7E8862E0E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A71F0-61F9-4408-A517-55F23367B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93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4E8345-8AD7-40F6-8F0F-7585C43F26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AF940F-1CEC-4625-B7B4-FBCDA8BE3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4FCDD-B4EB-42FE-9F62-52A7CB5A3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00E76-D15A-4D66-A459-D2476481B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11018-0EF9-4D4E-9F11-C85B7C2E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180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809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3245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082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791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813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5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1721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740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80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685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193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4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9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0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8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3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8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F0D83-BFEB-4708-82FB-7FBA32A4A5E0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91DEF-9E2D-4E24-A7EE-8FBF0E481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59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7C35D9-4FDB-4D58-9B0A-5A6F7FAD1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F8CF4-ABFD-4A3F-92BC-1F494550F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76C7B-DD64-4411-AD98-EE803FD4D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0FD7D-2D24-4520-BBF5-8716E44F8B8E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ED1F8-8F9C-4F79-9772-2C3ADAEEA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2C634-B8AD-4D6A-A5A4-8BAF4DB63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11568-2A50-4D0B-9A80-BD813E86C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45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FBC24-A95E-4C3C-8840-C59383B17C4D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6B6D3-7050-4239-9B18-53D928AB4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7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ANNUAL REPORT 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2020 - 2021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1769" y="179992"/>
            <a:ext cx="774479" cy="6518805"/>
            <a:chOff x="101769" y="179992"/>
            <a:chExt cx="774479" cy="6518805"/>
          </a:xfrm>
        </p:grpSpPr>
        <p:sp>
          <p:nvSpPr>
            <p:cNvPr id="4" name="TextBox 3"/>
            <p:cNvSpPr txBox="1"/>
            <p:nvPr userDrawn="1"/>
          </p:nvSpPr>
          <p:spPr>
            <a:xfrm rot="16200000">
              <a:off x="-1426430" y="1708191"/>
              <a:ext cx="357961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+mn-lt"/>
                </a:rPr>
                <a:t>Commission on Aging</a:t>
              </a:r>
            </a:p>
          </p:txBody>
        </p:sp>
        <p:grpSp>
          <p:nvGrpSpPr>
            <p:cNvPr id="5" name="Group 4"/>
            <p:cNvGrpSpPr/>
            <p:nvPr userDrawn="1"/>
          </p:nvGrpSpPr>
          <p:grpSpPr>
            <a:xfrm>
              <a:off x="141397" y="3759609"/>
              <a:ext cx="734851" cy="2939188"/>
              <a:chOff x="70158" y="3759608"/>
              <a:chExt cx="734851" cy="2939188"/>
            </a:xfrm>
          </p:grpSpPr>
          <p:sp>
            <p:nvSpPr>
              <p:cNvPr id="6" name="TextBox 5"/>
              <p:cNvSpPr txBox="1"/>
              <p:nvPr userDrawn="1"/>
            </p:nvSpPr>
            <p:spPr>
              <a:xfrm rot="16200000">
                <a:off x="-706830" y="4620078"/>
                <a:ext cx="2121049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/>
                  <a:t>San Mateo County </a:t>
                </a:r>
              </a:p>
            </p:txBody>
          </p:sp>
          <p:pic>
            <p:nvPicPr>
              <p:cNvPr id="7" name="Picture 2"/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-24465" y="5869321"/>
                <a:ext cx="924098" cy="73485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2846" y="1639350"/>
            <a:ext cx="3210946" cy="321094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76249" y="4850296"/>
            <a:ext cx="11315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MAINTAIN – ENHANCE – IMPROVE </a:t>
            </a:r>
          </a:p>
          <a:p>
            <a:pPr algn="ctr"/>
            <a:r>
              <a:rPr lang="en-US" sz="2800" b="1" i="1" dirty="0"/>
              <a:t>THE QUALITY OF LIFE</a:t>
            </a:r>
          </a:p>
          <a:p>
            <a:pPr algn="ctr"/>
            <a:r>
              <a:rPr lang="en-US" sz="2800" b="1" i="1" dirty="0"/>
              <a:t>FOR OLDER ADULTS IN SAN MATEO COUNTY</a:t>
            </a:r>
          </a:p>
        </p:txBody>
      </p:sp>
    </p:spTree>
    <p:extLst>
      <p:ext uri="{BB962C8B-B14F-4D97-AF65-F5344CB8AC3E}">
        <p14:creationId xmlns:p14="http://schemas.microsoft.com/office/powerpoint/2010/main" val="1462194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9106" y="0"/>
            <a:ext cx="11112893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MIDDLE INCOME SENIOR OPPORTUNITIES (MISO)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6190" y="584775"/>
            <a:ext cx="10938724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b="1" dirty="0"/>
              <a:t>This Committee was created in 2019 to research concerns shared by middle-income older adults.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400" b="1" i="1" dirty="0"/>
              <a:t>Action Taken: CoA resolution to the </a:t>
            </a:r>
            <a:r>
              <a:rPr lang="en-US" sz="2400" b="1" i="1" dirty="0" err="1"/>
              <a:t>BoS</a:t>
            </a:r>
            <a:r>
              <a:rPr lang="en-US" sz="2400" b="1" i="1" dirty="0"/>
              <a:t> to include the Middle-Income Seniors in the Master Plan for Aging (MPA) in February 2020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400" b="1" i="1" dirty="0"/>
              <a:t>Action Taken: Researched MPA to determine how it aligns with MISO goals</a:t>
            </a:r>
          </a:p>
          <a:p>
            <a:pPr lvl="1"/>
            <a:endParaRPr lang="en-US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b="1" dirty="0"/>
              <a:t>CURRENT GOAL I: Mapping and identifying opportunities to address </a:t>
            </a:r>
            <a:r>
              <a:rPr lang="en-US" sz="2800" b="1" u="sng" dirty="0"/>
              <a:t>food insecurity </a:t>
            </a:r>
            <a:r>
              <a:rPr lang="en-US" sz="2800" b="1" dirty="0"/>
              <a:t>for older adults in San Mateo County – </a:t>
            </a:r>
            <a:r>
              <a:rPr lang="en-US" sz="2800" b="1" i="1" dirty="0"/>
              <a:t>Continuing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strike="sngStrike" dirty="0"/>
              <a:t>Looking</a:t>
            </a:r>
            <a:r>
              <a:rPr lang="en-US" sz="2400" b="1" dirty="0"/>
              <a:t> Supporting for future possible local programs like post Great Plates (GPD)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strike="sngStrike" dirty="0"/>
              <a:t>Advocating</a:t>
            </a:r>
            <a:r>
              <a:rPr lang="en-US" sz="2400" b="1" dirty="0"/>
              <a:t> Support for more funding congregate/home-delivered meals contractors 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400" b="1" i="1" dirty="0"/>
              <a:t>Action Taken: Provided input to the GPD Committee about what questions to include in the GPD recipient survey, MISO members attended one GPD meeting, discussed options for GPD recipients post GPD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400" b="1" i="1" dirty="0"/>
              <a:t>Action Taken: Initiated and coordinated the delivery of the #3000 CoA Help@Home Booklets to recipients in December 2020, including a cover letter inserted in booklets</a:t>
            </a:r>
          </a:p>
        </p:txBody>
      </p:sp>
    </p:spTree>
    <p:extLst>
      <p:ext uri="{BB962C8B-B14F-4D97-AF65-F5344CB8AC3E}">
        <p14:creationId xmlns:p14="http://schemas.microsoft.com/office/powerpoint/2010/main" val="3220258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9349" y="0"/>
            <a:ext cx="11152651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MISO CONTINUED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0853E6-2FF4-4C06-A94F-E610DEA19A38}"/>
              </a:ext>
            </a:extLst>
          </p:cNvPr>
          <p:cNvSpPr txBox="1"/>
          <p:nvPr/>
        </p:nvSpPr>
        <p:spPr>
          <a:xfrm>
            <a:off x="1100794" y="584775"/>
            <a:ext cx="10920369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2800" b="1" dirty="0"/>
              <a:t>GOAL II:  Educate and prepare older adults for disaster preparedness and power outages – </a:t>
            </a:r>
            <a:r>
              <a:rPr lang="en-US" sz="2800" b="1" i="1" dirty="0"/>
              <a:t>Continuing</a:t>
            </a:r>
            <a:r>
              <a:rPr lang="en-US" sz="2800" b="1" dirty="0"/>
              <a:t>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b="1" dirty="0"/>
              <a:t>MISO researched emergency preparedness and response resources; </a:t>
            </a:r>
            <a:r>
              <a:rPr lang="en-US" sz="2400" b="1" strike="sngStrike" dirty="0"/>
              <a:t>Example: Researching cost of emergency kits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b="1" strike="sngStrike" dirty="0"/>
              <a:t>Investigating how to educate older adults to prepare for disasters/emergencies by virtual and in-person presentations </a:t>
            </a:r>
            <a:endParaRPr lang="en-US" sz="2800" b="1" i="1" strike="sngStrike" dirty="0"/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2400" b="1" i="1" dirty="0"/>
              <a:t>Action Taken: Developed Emergency Resource Sheet for Great Plates recipients to be distributed in June 2022</a:t>
            </a:r>
          </a:p>
          <a:p>
            <a:pPr lvl="2"/>
            <a:endParaRPr lang="en-US" b="1" dirty="0"/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2800" b="1" dirty="0"/>
              <a:t>GOAL III: Employment training for older adults who would like </a:t>
            </a:r>
            <a:r>
              <a:rPr lang="en-US" sz="2800" b="1" u="sng" dirty="0"/>
              <a:t>more financial security </a:t>
            </a:r>
            <a:r>
              <a:rPr lang="en-US" sz="2800" b="1" dirty="0"/>
              <a:t>or “more money to live on” – </a:t>
            </a:r>
            <a:r>
              <a:rPr lang="en-US" sz="2800" b="1" i="1" dirty="0"/>
              <a:t>Continuing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b="1" strike="sngStrike" dirty="0"/>
              <a:t>Identifying the agencies that provide employment training and job placement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b="1" strike="sngStrike" dirty="0"/>
              <a:t>Scheduling meetings with these employment agencies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b="1" dirty="0"/>
              <a:t>Host or assist with scheduling a community forum  on senior employment 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2400" b="1" i="1" dirty="0"/>
              <a:t>Action Taken: Invited Phase Two Careers to present at CoA in April 2020</a:t>
            </a:r>
          </a:p>
        </p:txBody>
      </p:sp>
    </p:spTree>
    <p:extLst>
      <p:ext uri="{BB962C8B-B14F-4D97-AF65-F5344CB8AC3E}">
        <p14:creationId xmlns:p14="http://schemas.microsoft.com/office/powerpoint/2010/main" val="230558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D034E80-5531-40F6-95F7-724A7EE35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04435"/>
              </p:ext>
            </p:extLst>
          </p:nvPr>
        </p:nvGraphicFramePr>
        <p:xfrm>
          <a:off x="1421582" y="1789325"/>
          <a:ext cx="9348835" cy="3617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8473">
                  <a:extLst>
                    <a:ext uri="{9D8B030D-6E8A-4147-A177-3AD203B41FA5}">
                      <a16:colId xmlns:a16="http://schemas.microsoft.com/office/drawing/2014/main" val="3261614714"/>
                    </a:ext>
                  </a:extLst>
                </a:gridCol>
                <a:gridCol w="4640362">
                  <a:extLst>
                    <a:ext uri="{9D8B030D-6E8A-4147-A177-3AD203B41FA5}">
                      <a16:colId xmlns:a16="http://schemas.microsoft.com/office/drawing/2014/main" val="3682804666"/>
                    </a:ext>
                  </a:extLst>
                </a:gridCol>
              </a:tblGrid>
              <a:tr h="60045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MASTER PLAN FOR 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CoA GOALS AND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252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Outdoor &amp; Community Spaces for All 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Age-Friendly Cities Ad Hoc Committee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880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Emergency Preparedness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Middle Income Seniors Committee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363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Inclusion and Equity in 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Middle Income Seniors Committee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691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Support for services for middle income older adults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Resource Access and Middle Income Seniors Committees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728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Transportation Beyond Cars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Transportation Committee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01749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F679858-1DE9-45B7-A665-FFED22EE8AF3}"/>
              </a:ext>
            </a:extLst>
          </p:cNvPr>
          <p:cNvSpPr txBox="1"/>
          <p:nvPr/>
        </p:nvSpPr>
        <p:spPr>
          <a:xfrm>
            <a:off x="1084729" y="0"/>
            <a:ext cx="11107271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CoA WORK MATCHED TO MASTER PLAN TO AGING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55AD28-39C4-4D15-875C-E97043BE30B6}"/>
              </a:ext>
            </a:extLst>
          </p:cNvPr>
          <p:cNvSpPr txBox="1"/>
          <p:nvPr/>
        </p:nvSpPr>
        <p:spPr>
          <a:xfrm>
            <a:off x="1178302" y="658736"/>
            <a:ext cx="10759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FY2020-2021 Committee Goals match to Master Plan 2021-2022 goals:</a:t>
            </a:r>
          </a:p>
        </p:txBody>
      </p:sp>
    </p:spTree>
    <p:extLst>
      <p:ext uri="{BB962C8B-B14F-4D97-AF65-F5344CB8AC3E}">
        <p14:creationId xmlns:p14="http://schemas.microsoft.com/office/powerpoint/2010/main" val="3070589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FCB51D-F9B3-4B19-B5D9-A55F02D2645F}"/>
              </a:ext>
            </a:extLst>
          </p:cNvPr>
          <p:cNvSpPr txBox="1"/>
          <p:nvPr/>
        </p:nvSpPr>
        <p:spPr>
          <a:xfrm>
            <a:off x="1107347" y="0"/>
            <a:ext cx="11084653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LOOKING AHEAD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2DE667-7322-4386-B7F0-6AF8613D5874}"/>
              </a:ext>
            </a:extLst>
          </p:cNvPr>
          <p:cNvSpPr txBox="1"/>
          <p:nvPr/>
        </p:nvSpPr>
        <p:spPr>
          <a:xfrm>
            <a:off x="1300606" y="578882"/>
            <a:ext cx="1042416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The Commission endeavors to look ahead about new issues that might affect the County’s older adults, either positively or negatively. Here are two items:</a:t>
            </a:r>
          </a:p>
          <a:p>
            <a:endParaRPr lang="en-US" sz="800" b="1" dirty="0"/>
          </a:p>
          <a:p>
            <a:pPr marL="457200" indent="-457200">
              <a:buFont typeface="Courier New" panose="02070309020205020404" pitchFamily="49" charset="0"/>
              <a:buChar char="o"/>
              <a:tabLst>
                <a:tab pos="4344988" algn="l"/>
              </a:tabLst>
            </a:pPr>
            <a:r>
              <a:rPr lang="en-US" sz="2800" b="1" dirty="0"/>
              <a:t>CoA Age-Friendly Cities Program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344988" algn="l"/>
              </a:tabLst>
            </a:pPr>
            <a:r>
              <a:rPr lang="en-US" sz="2400" b="1" dirty="0"/>
              <a:t>In January 2021, CoA created an Ad Hoc Committee to:</a:t>
            </a:r>
          </a:p>
          <a:p>
            <a:pPr marL="1371600" lvl="2" indent="-457200">
              <a:buFont typeface="Wingdings" panose="05000000000000000000" pitchFamily="2" charset="2"/>
              <a:buChar char="§"/>
              <a:tabLst>
                <a:tab pos="4344988" algn="l"/>
              </a:tabLst>
            </a:pPr>
            <a:r>
              <a:rPr lang="en-US" sz="2400" b="1" dirty="0"/>
              <a:t>To research how CoA and the County can provide support to cities in their Age-Friendly efforts</a:t>
            </a:r>
          </a:p>
          <a:p>
            <a:pPr marL="1371600" lvl="2" indent="-457200">
              <a:buFont typeface="Wingdings" panose="05000000000000000000" pitchFamily="2" charset="2"/>
              <a:buChar char="§"/>
              <a:tabLst>
                <a:tab pos="4344988" algn="l"/>
              </a:tabLst>
            </a:pPr>
            <a:r>
              <a:rPr lang="en-US" sz="2400" b="1" dirty="0"/>
              <a:t>Will develop a recommendation as to how the County and CoA might support momentum</a:t>
            </a:r>
          </a:p>
          <a:p>
            <a:pPr marL="457200" indent="-457200">
              <a:buFont typeface="Courier New" panose="02070309020205020404" pitchFamily="49" charset="0"/>
              <a:buChar char="o"/>
              <a:tabLst>
                <a:tab pos="4344988" algn="l"/>
              </a:tabLst>
            </a:pPr>
            <a:endParaRPr lang="en-US" sz="2400" b="1" dirty="0"/>
          </a:p>
          <a:p>
            <a:pPr marL="457200" indent="-457200">
              <a:buFont typeface="Courier New" panose="02070309020205020404" pitchFamily="49" charset="0"/>
              <a:buChar char="o"/>
              <a:tabLst>
                <a:tab pos="4344988" algn="l"/>
              </a:tabLst>
            </a:pPr>
            <a:r>
              <a:rPr lang="en-US" sz="2800" b="1" dirty="0">
                <a:highlight>
                  <a:srgbClr val="FFFF00"/>
                </a:highlight>
              </a:rPr>
              <a:t>Ageism (overall statement will be included) from Exec. meeting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4344988" algn="l"/>
              </a:tabLst>
            </a:pPr>
            <a:r>
              <a:rPr lang="en-US" sz="2800" b="1" dirty="0">
                <a:highlight>
                  <a:srgbClr val="FFFF00"/>
                </a:highlight>
              </a:rPr>
              <a:t>In society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4344988" algn="l"/>
              </a:tabLst>
            </a:pPr>
            <a:r>
              <a:rPr lang="en-US" sz="2800" b="1" dirty="0">
                <a:highlight>
                  <a:srgbClr val="FFFF00"/>
                </a:highlight>
              </a:rPr>
              <a:t>In the workplace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4344988" algn="l"/>
              </a:tabLst>
            </a:pPr>
            <a:r>
              <a:rPr lang="en-US" sz="2800" b="1" dirty="0">
                <a:highlight>
                  <a:srgbClr val="FFFF00"/>
                </a:highlight>
              </a:rPr>
              <a:t>In Healthcare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4344988" algn="l"/>
              </a:tabLst>
            </a:pPr>
            <a:r>
              <a:rPr lang="en-US" sz="2800" b="1" dirty="0">
                <a:highlight>
                  <a:srgbClr val="FFFF00"/>
                </a:highlight>
              </a:rPr>
              <a:t>Continued support for the AAPI Community</a:t>
            </a:r>
          </a:p>
          <a:p>
            <a:pPr>
              <a:tabLst>
                <a:tab pos="4344988" algn="l"/>
              </a:tabLst>
            </a:pPr>
            <a:endParaRPr lang="en-US" sz="2800" b="1" dirty="0"/>
          </a:p>
          <a:p>
            <a:pPr marL="342900" indent="-342900">
              <a:buFont typeface="Courier New" panose="02070309020205020404" pitchFamily="49" charset="0"/>
              <a:buChar char="o"/>
              <a:tabLst>
                <a:tab pos="4344988" algn="l"/>
              </a:tabLst>
            </a:pPr>
            <a:endParaRPr lang="en-US" sz="2400" b="1" dirty="0"/>
          </a:p>
          <a:p>
            <a:pPr marL="1371600" lvl="2" indent="-457200">
              <a:buFont typeface="Wingdings" panose="05000000000000000000" pitchFamily="2" charset="2"/>
              <a:buChar char="§"/>
              <a:tabLst>
                <a:tab pos="4344988" algn="l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171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1824" y="0"/>
            <a:ext cx="1109017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GOING FORWARD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7428" y="892628"/>
            <a:ext cx="1093967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b="1" dirty="0"/>
              <a:t>Find additional ways that the CoA can help County older adults: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1" dirty="0"/>
              <a:t>Especially to prepare for and sustain in disaster situations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800" b="1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To be a resource to older adults, service providers and, most of all, to the Board of Supervisors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To help with the “re-opening” of senior support programs across the County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To reach out to the County’s older adults in order to understand what they need so that the Commission can advise and advocate to the Board of Supervisors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800" b="1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800" b="1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800" b="1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800" b="1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b="1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04832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3426" y="0"/>
            <a:ext cx="11118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CoA INCLUDES 17 VOLUNTEER COMMISSIONERS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65582" y="849874"/>
            <a:ext cx="5998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Elsa Agasid</a:t>
            </a:r>
          </a:p>
          <a:p>
            <a:r>
              <a:rPr lang="en-US" sz="3600" b="1" dirty="0"/>
              <a:t>JoAnne Arnos</a:t>
            </a:r>
          </a:p>
          <a:p>
            <a:r>
              <a:rPr lang="en-US" sz="3600" b="1" dirty="0"/>
              <a:t>Maria Elena Barr</a:t>
            </a:r>
          </a:p>
          <a:p>
            <a:r>
              <a:rPr lang="en-US" sz="3600" b="1" dirty="0"/>
              <a:t>Walter Batara</a:t>
            </a:r>
          </a:p>
          <a:p>
            <a:r>
              <a:rPr lang="en-US" sz="3600" b="1" dirty="0"/>
              <a:t>Patty Clement, 1</a:t>
            </a:r>
            <a:r>
              <a:rPr lang="en-US" sz="3600" b="1" baseline="30000" dirty="0"/>
              <a:t>st</a:t>
            </a:r>
            <a:r>
              <a:rPr lang="en-US" sz="3600" b="1" dirty="0"/>
              <a:t> Vice Chair</a:t>
            </a:r>
          </a:p>
          <a:p>
            <a:r>
              <a:rPr lang="en-US" sz="3600" b="1" dirty="0"/>
              <a:t>Karen Coppock, 2</a:t>
            </a:r>
            <a:r>
              <a:rPr lang="en-US" sz="3600" b="1" baseline="30000" dirty="0"/>
              <a:t>nd</a:t>
            </a:r>
            <a:r>
              <a:rPr lang="en-US" sz="3600" b="1" dirty="0"/>
              <a:t> Vice Chair</a:t>
            </a:r>
          </a:p>
          <a:p>
            <a:r>
              <a:rPr lang="en-US" sz="3600" b="1" dirty="0"/>
              <a:t>Christina Dimas-Kahn</a:t>
            </a:r>
          </a:p>
          <a:p>
            <a:r>
              <a:rPr lang="en-US" sz="3600" b="1" dirty="0"/>
              <a:t>Angela Giannini</a:t>
            </a:r>
          </a:p>
          <a:p>
            <a:r>
              <a:rPr lang="en-US" sz="3600" b="1" dirty="0"/>
              <a:t>Jean Hastie, Chair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80177" y="849874"/>
            <a:ext cx="47443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Joan Kilroe</a:t>
            </a:r>
          </a:p>
          <a:p>
            <a:r>
              <a:rPr lang="en-US" sz="3600" b="1" dirty="0"/>
              <a:t>Monika Lee</a:t>
            </a:r>
          </a:p>
          <a:p>
            <a:r>
              <a:rPr lang="en-US" sz="3600" b="1" dirty="0"/>
              <a:t>Marita Leth</a:t>
            </a:r>
          </a:p>
          <a:p>
            <a:r>
              <a:rPr lang="en-US" sz="3600" b="1" dirty="0"/>
              <a:t>Michael Mau</a:t>
            </a:r>
          </a:p>
          <a:p>
            <a:r>
              <a:rPr lang="en-US" sz="3600" b="1" dirty="0"/>
              <a:t>Scott McMullin</a:t>
            </a:r>
          </a:p>
          <a:p>
            <a:r>
              <a:rPr lang="en-US" sz="3600" b="1" dirty="0"/>
              <a:t>Cherie Querol Moreno</a:t>
            </a:r>
          </a:p>
          <a:p>
            <a:r>
              <a:rPr lang="en-US" sz="3600" b="1" dirty="0"/>
              <a:t>Liz Taylor</a:t>
            </a:r>
          </a:p>
          <a:p>
            <a:r>
              <a:rPr lang="en-US" sz="3600" b="1" dirty="0"/>
              <a:t>Kathy Uhl</a:t>
            </a:r>
          </a:p>
        </p:txBody>
      </p:sp>
    </p:spTree>
    <p:extLst>
      <p:ext uri="{BB962C8B-B14F-4D97-AF65-F5344CB8AC3E}">
        <p14:creationId xmlns:p14="http://schemas.microsoft.com/office/powerpoint/2010/main" val="2641608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0465" y="0"/>
            <a:ext cx="11101535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CoA is so much more than 17 Commissioners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3324" y="982554"/>
            <a:ext cx="106490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San Mateo County Board of Supervisors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dirty="0"/>
              <a:t>Especially Supervisor David Canepa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dirty="0"/>
              <a:t>Legislative Aide, Ann O’Brien</a:t>
            </a:r>
          </a:p>
        </p:txBody>
      </p:sp>
    </p:spTree>
    <p:extLst>
      <p:ext uri="{BB962C8B-B14F-4D97-AF65-F5344CB8AC3E}">
        <p14:creationId xmlns:p14="http://schemas.microsoft.com/office/powerpoint/2010/main" val="2646390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9106" y="0"/>
            <a:ext cx="11112894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CoA IS SO MUCH MORE THAN 17 COMMISSIONERS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2696" y="1033670"/>
            <a:ext cx="10999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The staff of Aging and Adult Services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/>
              <a:t>Lisa Mancini, AAS Director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/>
              <a:t>Anna Sawamura, Program Services Manager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/>
              <a:t>Andrew Eng, Community Program Analyst II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/>
              <a:t>Cristina Ugaitafa, Community Program Analyst II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/>
              <a:t>Diane Madriz, Community Program Analyst II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/>
              <a:t>Lindsey Joyner, Office Specialist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83125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9106" y="0"/>
            <a:ext cx="11112894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CoA IS MORE THAN 17 COMMISSIONERS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9106" y="707886"/>
            <a:ext cx="109993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200" b="1" dirty="0"/>
              <a:t>The service providers who continuously strive to meet the needs of older adults in the County – Especially during the Pandemic situation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b="1" dirty="0"/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200" b="1" dirty="0"/>
              <a:t>We appreciate those who are able to join us at our monthly General Meeting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39984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854B8A-83B8-4853-A68E-D7FDDE4603B6}"/>
              </a:ext>
            </a:extLst>
          </p:cNvPr>
          <p:cNvSpPr txBox="1"/>
          <p:nvPr/>
        </p:nvSpPr>
        <p:spPr>
          <a:xfrm>
            <a:off x="1084729" y="0"/>
            <a:ext cx="10694895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>
                <a:cs typeface="Arial" panose="020B0604020202020204" pitchFamily="34" charset="0"/>
              </a:rPr>
              <a:t>BEFORE WE TALK ANNUAL REPORT…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D683FB-746B-4D0A-A346-84330BC3BFDE}"/>
              </a:ext>
            </a:extLst>
          </p:cNvPr>
          <p:cNvSpPr txBox="1"/>
          <p:nvPr/>
        </p:nvSpPr>
        <p:spPr>
          <a:xfrm>
            <a:off x="1120588" y="523220"/>
            <a:ext cx="1081340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r>
              <a:rPr lang="en-US" sz="2800" b="1" dirty="0"/>
              <a:t>THE ROLE OF THE SAN MATEO COUNTY COMMISSION ON AGING: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b="1" dirty="0"/>
              <a:t>Created in 1969 by the Board of Supervisors (BoS)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b="1" dirty="0"/>
              <a:t>To serve as the Advisory Council </a:t>
            </a:r>
            <a:r>
              <a:rPr lang="en-US" sz="2800" b="1" i="1" dirty="0"/>
              <a:t>to the Supervisors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/>
              <a:t>To help the Board in </a:t>
            </a:r>
            <a:r>
              <a:rPr lang="en-US" sz="2400" b="1" i="1" dirty="0"/>
              <a:t>its</a:t>
            </a:r>
            <a:r>
              <a:rPr lang="en-US" sz="2400" b="1" dirty="0"/>
              <a:t> role as the SMC Area Agency on Aging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/>
              <a:t>To assist the County in </a:t>
            </a:r>
            <a:r>
              <a:rPr lang="en-US" sz="2400" b="1" i="1" dirty="0"/>
              <a:t>its</a:t>
            </a:r>
            <a:r>
              <a:rPr lang="en-US" sz="2400" b="1" dirty="0"/>
              <a:t> implementation of the Older Americans Act and the Older Californians Act</a:t>
            </a:r>
          </a:p>
          <a:p>
            <a:endParaRPr lang="en-US" b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b="1" dirty="0"/>
              <a:t>To advocate for and support senior services throughout the County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570305-5EFD-417D-B880-66934240F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734507"/>
              </p:ext>
            </p:extLst>
          </p:nvPr>
        </p:nvGraphicFramePr>
        <p:xfrm>
          <a:off x="1156447" y="4691032"/>
          <a:ext cx="10741693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653">
                  <a:extLst>
                    <a:ext uri="{9D8B030D-6E8A-4147-A177-3AD203B41FA5}">
                      <a16:colId xmlns:a16="http://schemas.microsoft.com/office/drawing/2014/main" val="1302581971"/>
                    </a:ext>
                  </a:extLst>
                </a:gridCol>
                <a:gridCol w="2146760">
                  <a:extLst>
                    <a:ext uri="{9D8B030D-6E8A-4147-A177-3AD203B41FA5}">
                      <a16:colId xmlns:a16="http://schemas.microsoft.com/office/drawing/2014/main" val="1206396889"/>
                    </a:ext>
                  </a:extLst>
                </a:gridCol>
                <a:gridCol w="2146760">
                  <a:extLst>
                    <a:ext uri="{9D8B030D-6E8A-4147-A177-3AD203B41FA5}">
                      <a16:colId xmlns:a16="http://schemas.microsoft.com/office/drawing/2014/main" val="88895800"/>
                    </a:ext>
                  </a:extLst>
                </a:gridCol>
                <a:gridCol w="2146760">
                  <a:extLst>
                    <a:ext uri="{9D8B030D-6E8A-4147-A177-3AD203B41FA5}">
                      <a16:colId xmlns:a16="http://schemas.microsoft.com/office/drawing/2014/main" val="2247379631"/>
                    </a:ext>
                  </a:extLst>
                </a:gridCol>
                <a:gridCol w="2146760">
                  <a:extLst>
                    <a:ext uri="{9D8B030D-6E8A-4147-A177-3AD203B41FA5}">
                      <a16:colId xmlns:a16="http://schemas.microsoft.com/office/drawing/2014/main" val="190591231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CoA FOUNDATIONAL GOALS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097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Advising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the Supervisors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Helping Older Adults learn about available resources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Advocating for new services for older adults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Educating CoA about events/ actions that relate to its Mission and Advocacy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Creating greater awareness of Commission</a:t>
                      </a: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648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49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786" y="0"/>
            <a:ext cx="11107214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STARTING POINT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AF814F-AE84-4AE3-A1EA-1E6697F364F7}"/>
              </a:ext>
            </a:extLst>
          </p:cNvPr>
          <p:cNvSpPr txBox="1"/>
          <p:nvPr/>
        </p:nvSpPr>
        <p:spPr>
          <a:xfrm>
            <a:off x="1293868" y="871161"/>
            <a:ext cx="1089813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At May 2020, the Commission on Aging (CoA) had no idea how the developing Pandemic would affect the work of the Commission. 2020-2021 working changes from traditional CoA primarily were:</a:t>
            </a:r>
          </a:p>
          <a:p>
            <a:endParaRPr lang="en-US" b="1" dirty="0"/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2800" b="1" dirty="0"/>
              <a:t>From working together “In-Person” to Virtual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en-US" sz="2800" b="1" dirty="0"/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2800" b="1" dirty="0"/>
              <a:t>From “Seeing our Publics Externally” to seeing them Virtually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800" b="1" dirty="0"/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en-US" sz="2800" b="1" dirty="0"/>
              <a:t>To adding “Advocating to “Advising “ the Board of Supervisors</a:t>
            </a:r>
          </a:p>
        </p:txBody>
      </p:sp>
    </p:spTree>
    <p:extLst>
      <p:ext uri="{BB962C8B-B14F-4D97-AF65-F5344CB8AC3E}">
        <p14:creationId xmlns:p14="http://schemas.microsoft.com/office/powerpoint/2010/main" val="1913415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990BA6-591C-41CA-8CCB-947FD3A906AE}"/>
              </a:ext>
            </a:extLst>
          </p:cNvPr>
          <p:cNvSpPr txBox="1"/>
          <p:nvPr/>
        </p:nvSpPr>
        <p:spPr>
          <a:xfrm>
            <a:off x="1042538" y="0"/>
            <a:ext cx="11205882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THREE KEY CoA “UMBRELLA” GOALS AT MAY 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706E9B-4795-457B-8551-0C74F35BCBB4}"/>
              </a:ext>
            </a:extLst>
          </p:cNvPr>
          <p:cNvSpPr txBox="1"/>
          <p:nvPr/>
        </p:nvSpPr>
        <p:spPr>
          <a:xfrm>
            <a:off x="1098958" y="584775"/>
            <a:ext cx="1109304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Advocating for improved/new services for County older adults</a:t>
            </a:r>
            <a:endParaRPr lang="en-US" sz="8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/>
              <a:t>Using current data resources like the </a:t>
            </a:r>
            <a:r>
              <a:rPr lang="en-US" sz="2400" b="1" i="1" dirty="0"/>
              <a:t>Local AAS 2020-2021 Area Plan </a:t>
            </a:r>
            <a:r>
              <a:rPr lang="en-US" sz="2400" b="1" dirty="0"/>
              <a:t>in Committee work plans and Commission advocacy issues</a:t>
            </a:r>
          </a:p>
          <a:p>
            <a:pPr lvl="1"/>
            <a:endParaRPr lang="en-US" sz="800" b="1" i="1" dirty="0"/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400" b="1" dirty="0"/>
              <a:t>Educating Commissioners regarding California’s </a:t>
            </a:r>
            <a:r>
              <a:rPr lang="en-US" sz="2400" b="1" i="1" dirty="0"/>
              <a:t>Master Plan for Aging </a:t>
            </a:r>
            <a:r>
              <a:rPr lang="en-US" sz="2400" b="1" dirty="0"/>
              <a:t>and how to use it as a resource for the County </a:t>
            </a:r>
          </a:p>
          <a:p>
            <a:endParaRPr lang="en-US" b="1" i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Continuing increasing awareness of the Commission and its mission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b="1" dirty="0"/>
              <a:t>Especially among others who serve/support County older adults</a:t>
            </a:r>
          </a:p>
          <a:p>
            <a:endParaRPr lang="en-US" b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Researching and implementing how the Commission could help support older adults in emergencies and disasters</a:t>
            </a:r>
          </a:p>
          <a:p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399697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990BA6-591C-41CA-8CCB-947FD3A906AE}"/>
              </a:ext>
            </a:extLst>
          </p:cNvPr>
          <p:cNvSpPr txBox="1"/>
          <p:nvPr/>
        </p:nvSpPr>
        <p:spPr>
          <a:xfrm>
            <a:off x="986118" y="0"/>
            <a:ext cx="11205882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THREE KEY CoA FY2020-2021 GOALS AT MAY 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706E9B-4795-457B-8551-0C74F35BCBB4}"/>
              </a:ext>
            </a:extLst>
          </p:cNvPr>
          <p:cNvSpPr txBox="1"/>
          <p:nvPr/>
        </p:nvSpPr>
        <p:spPr>
          <a:xfrm>
            <a:off x="1098958" y="584775"/>
            <a:ext cx="1109304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dirty="0"/>
          </a:p>
          <a:p>
            <a:r>
              <a:rPr lang="en-US" sz="2800" b="1" dirty="0"/>
              <a:t>Did we meet our FY2020-2021 Goals?</a:t>
            </a:r>
          </a:p>
          <a:p>
            <a:pPr lvl="1"/>
            <a:r>
              <a:rPr lang="en-US" sz="2800" b="1" i="1" dirty="0"/>
              <a:t>Yes. Our very competent chairs  kept CoA committees focused on the needs of County older adult needs:</a:t>
            </a:r>
          </a:p>
          <a:p>
            <a:pPr lvl="1"/>
            <a:endParaRPr lang="en-US" sz="2800" b="1" i="1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Resource Access Committee – Commissioners Lee and Agasid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Transportation – Commissioner Mau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Middle Income Senior Opportunities – Commissioner Dimas-Kahn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Executive Committee – Commissioners Clement and Coppock</a:t>
            </a:r>
          </a:p>
        </p:txBody>
      </p:sp>
      <p:cxnSp>
        <p:nvCxnSpPr>
          <p:cNvPr id="5" name="Elbow Connector 4"/>
          <p:cNvCxnSpPr/>
          <p:nvPr/>
        </p:nvCxnSpPr>
        <p:spPr>
          <a:xfrm>
            <a:off x="1283568" y="1402837"/>
            <a:ext cx="3623523" cy="19878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18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E709FF-7869-4EF5-AFCB-F7E6C0D556C9}"/>
              </a:ext>
            </a:extLst>
          </p:cNvPr>
          <p:cNvSpPr txBox="1"/>
          <p:nvPr/>
        </p:nvSpPr>
        <p:spPr>
          <a:xfrm>
            <a:off x="1048625" y="0"/>
            <a:ext cx="1114337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IDENTIFYING AND ADDING PANDEMIC NEEDS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258524-D8D3-4B7A-98A3-22A635CA2EC4}"/>
              </a:ext>
            </a:extLst>
          </p:cNvPr>
          <p:cNvSpPr txBox="1"/>
          <p:nvPr/>
        </p:nvSpPr>
        <p:spPr>
          <a:xfrm>
            <a:off x="1178152" y="584775"/>
            <a:ext cx="1096383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A SPECIAL CoA MEETING WAS HELD IN AUGUST 2020 TO DETERMINE SPECIFIC ADVOCACY GOALS TO HELP SUPPORT OLDER ADULTS DURING THE PANDEMIC</a:t>
            </a:r>
          </a:p>
          <a:p>
            <a:endParaRPr lang="en-US" sz="800" b="1" i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i="1" dirty="0"/>
              <a:t>AAS Service </a:t>
            </a:r>
            <a:r>
              <a:rPr lang="en-US" sz="2800" b="1" i="1" dirty="0" err="1"/>
              <a:t>Providers+other</a:t>
            </a:r>
            <a:r>
              <a:rPr lang="en-US" sz="2800" b="1" i="1" dirty="0"/>
              <a:t> organizations that serve older adults+ members of the public invited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i="1" dirty="0"/>
              <a:t>The consensus needs as priority were: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B64F5-424D-48D8-87E3-E65D517EC958}"/>
              </a:ext>
            </a:extLst>
          </p:cNvPr>
          <p:cNvSpPr txBox="1"/>
          <p:nvPr/>
        </p:nvSpPr>
        <p:spPr>
          <a:xfrm>
            <a:off x="3917576" y="3858091"/>
            <a:ext cx="60959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Food Insecurity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Social Isolation and Depression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Emergency Supplies/   Preparedness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b="1" dirty="0"/>
              <a:t>Digital Divide/Technology</a:t>
            </a:r>
          </a:p>
        </p:txBody>
      </p:sp>
    </p:spTree>
    <p:extLst>
      <p:ext uri="{BB962C8B-B14F-4D97-AF65-F5344CB8AC3E}">
        <p14:creationId xmlns:p14="http://schemas.microsoft.com/office/powerpoint/2010/main" val="77402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3305" y="0"/>
            <a:ext cx="11098695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RESOURCE ACCESS COMMITTEE (RAC)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0670" y="1770964"/>
            <a:ext cx="1080928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Building Relationships Project –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Early 2020 to Continuing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2020 Ad Hoc Committee, moved to RAC in 11/2020</a:t>
            </a:r>
          </a:p>
          <a:p>
            <a:pPr lvl="2"/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Commissioners reached out to city staff/others who manage programs for older adults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To support cooperation and coordination among cities in their efforts to provide services to County older adults</a:t>
            </a:r>
          </a:p>
          <a:p>
            <a:pPr lvl="2"/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To help cities learn about best practices and available resources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To improve the Commission’s knowledge of local programs and efforts</a:t>
            </a:r>
          </a:p>
          <a:p>
            <a:pPr lvl="1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Action Taken: Meet and Greet Event, 4/12/2021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first of “Building Relationships” periodic meetings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Over 30 representatives attended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944853-1B32-40F8-9EC9-F9DCFCD911F8}"/>
              </a:ext>
            </a:extLst>
          </p:cNvPr>
          <p:cNvSpPr txBox="1"/>
          <p:nvPr/>
        </p:nvSpPr>
        <p:spPr>
          <a:xfrm>
            <a:off x="1042625" y="509676"/>
            <a:ext cx="10997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Key Pandemic Challenge: “Tabling” events cancelled</a:t>
            </a:r>
          </a:p>
          <a:p>
            <a:r>
              <a:rPr lang="en-US" sz="2800" b="1" i="1" dirty="0"/>
              <a:t>Very few opportunities to meet with older adults in-person</a:t>
            </a:r>
          </a:p>
        </p:txBody>
      </p:sp>
    </p:spTree>
    <p:extLst>
      <p:ext uri="{BB962C8B-B14F-4D97-AF65-F5344CB8AC3E}">
        <p14:creationId xmlns:p14="http://schemas.microsoft.com/office/powerpoint/2010/main" val="4261857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7503" y="0"/>
            <a:ext cx="11084497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MAY 2020 – MAY 2021 PRESENTATIONS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7503" y="584775"/>
            <a:ext cx="11084497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i="1" dirty="0"/>
              <a:t>General Meeting (now Virtual) presentations have helped Commissioners continue learn about available resources for County older adults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 May 2020 – CoA Annual Report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June 2020 – LGBTQ Community in San Mateo County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July 2020 – 2020 Census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September 2020 –  Continued Discussion on Additional Advocacy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October 2020 – CoA Procedural Rules and Roles of Commissioners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November 2020 – Office of Emergency Services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January 2021 – Kaiser and Its Senior Support Services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February 2021 – Villages of San Mateo County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March 2021 – Public Hearing on the 2020 -2024 Area Plan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April 2021 – Meet and Greet/City OA Programs Managers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065768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0952" y="0"/>
            <a:ext cx="11181048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TRANSPORTATION COMMITTEE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4691" y="3164905"/>
            <a:ext cx="1085857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OTHER KEY GOALS:</a:t>
            </a:r>
          </a:p>
          <a:p>
            <a:r>
              <a:rPr lang="en-US" sz="2800" b="1" dirty="0"/>
              <a:t>Goal: Assess customer satisfaction measures for transportation offered by SMC providers who receive OAA funding – </a:t>
            </a:r>
            <a:r>
              <a:rPr lang="en-US" sz="2800" b="1" i="1" dirty="0"/>
              <a:t>Continuing</a:t>
            </a:r>
          </a:p>
          <a:p>
            <a:endParaRPr lang="en-US" sz="1000" b="1" dirty="0"/>
          </a:p>
          <a:p>
            <a:r>
              <a:rPr lang="en-US" sz="2800" b="1" dirty="0"/>
              <a:t>Goal: Be informed and action-oriented for local transportation issues and initiatives – </a:t>
            </a:r>
            <a:r>
              <a:rPr lang="en-US" sz="2800" b="1" i="1" dirty="0"/>
              <a:t>Continuing</a:t>
            </a:r>
          </a:p>
          <a:p>
            <a:endParaRPr lang="en-US" sz="1000" b="1" dirty="0"/>
          </a:p>
          <a:p>
            <a:r>
              <a:rPr lang="en-US" sz="2800" b="1" dirty="0"/>
              <a:t>Goal: Assess on-demand transportation services currently available, including accessible services – </a:t>
            </a:r>
            <a:r>
              <a:rPr lang="en-US" sz="2800" b="1" i="1" dirty="0"/>
              <a:t>On-going</a:t>
            </a:r>
          </a:p>
          <a:p>
            <a:endParaRPr lang="en-US" sz="10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09613C-A89C-4742-A61A-FB509686B4D1}"/>
              </a:ext>
            </a:extLst>
          </p:cNvPr>
          <p:cNvSpPr txBox="1"/>
          <p:nvPr/>
        </p:nvSpPr>
        <p:spPr>
          <a:xfrm>
            <a:off x="1271702" y="780176"/>
            <a:ext cx="1072455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b="1" i="1" dirty="0"/>
              <a:t>Already an important continuing activity</a:t>
            </a:r>
            <a:r>
              <a:rPr lang="en-US" sz="3200" b="1" dirty="0"/>
              <a:t>, </a:t>
            </a:r>
            <a:r>
              <a:rPr lang="en-US" sz="3200" b="1" i="1" dirty="0"/>
              <a:t>review of available transportation options in and related preparedness for disasters and emergencies took on even more importance as the Pandemic grew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6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</TotalTime>
  <Words>1459</Words>
  <Application>Microsoft Office PowerPoint</Application>
  <PresentationFormat>Widescreen</PresentationFormat>
  <Paragraphs>191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Office Theme</vt:lpstr>
      <vt:lpstr>1_Custom Design</vt:lpstr>
      <vt:lpstr>Custom Design</vt:lpstr>
      <vt:lpstr>ANNUAL REPORT  2020 - 2021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Hastie</dc:creator>
  <cp:lastModifiedBy>Anna Sawamura</cp:lastModifiedBy>
  <cp:revision>269</cp:revision>
  <cp:lastPrinted>2021-05-03T06:20:58Z</cp:lastPrinted>
  <dcterms:created xsi:type="dcterms:W3CDTF">2020-04-21T17:38:00Z</dcterms:created>
  <dcterms:modified xsi:type="dcterms:W3CDTF">2021-05-06T15:34:50Z</dcterms:modified>
</cp:coreProperties>
</file>