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65" r:id="rId3"/>
    <p:sldId id="257" r:id="rId4"/>
    <p:sldId id="258" r:id="rId5"/>
    <p:sldId id="264" r:id="rId6"/>
    <p:sldId id="261" r:id="rId7"/>
    <p:sldId id="259" r:id="rId8"/>
    <p:sldId id="263" r:id="rId9"/>
    <p:sldId id="260" r:id="rId10"/>
    <p:sldId id="267" r:id="rId11"/>
    <p:sldId id="262" r:id="rId12"/>
    <p:sldId id="268" r:id="rId13"/>
    <p:sldId id="266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4" d="100"/>
          <a:sy n="84" d="100"/>
        </p:scale>
        <p:origin x="63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F0D83-BFEB-4708-82FB-7FBA32A4A5E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91DEF-9E2D-4E24-A7EE-8FBF0E481B0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 rot="16200000">
            <a:off x="-1426430" y="1708191"/>
            <a:ext cx="357961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+mn-lt"/>
              </a:rPr>
              <a:t>Commission on Aging</a:t>
            </a:r>
            <a:endParaRPr lang="en-US" sz="2800" b="1" dirty="0">
              <a:latin typeface="+mn-lt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 rot="16200000">
            <a:off x="-1003553" y="1648973"/>
            <a:ext cx="3759610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 smtClean="0"/>
              <a:t>Annual Report 2019-2020</a:t>
            </a:r>
            <a:endParaRPr lang="en-US" sz="2400" b="1" i="1" dirty="0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141397" y="3759609"/>
            <a:ext cx="734851" cy="2939188"/>
            <a:chOff x="70158" y="3759608"/>
            <a:chExt cx="734851" cy="2939188"/>
          </a:xfrm>
        </p:grpSpPr>
        <p:sp>
          <p:nvSpPr>
            <p:cNvPr id="8" name="TextBox 7"/>
            <p:cNvSpPr txBox="1"/>
            <p:nvPr userDrawn="1"/>
          </p:nvSpPr>
          <p:spPr>
            <a:xfrm rot="16200000">
              <a:off x="-706830" y="4620078"/>
              <a:ext cx="212104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b="1" i="1" dirty="0" smtClean="0"/>
                <a:t>San Mateo County </a:t>
              </a:r>
              <a:endParaRPr lang="en-US" sz="2000" b="1" i="1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-24465" y="5869321"/>
              <a:ext cx="924098" cy="7348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71832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F0D83-BFEB-4708-82FB-7FBA32A4A5E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91DEF-9E2D-4E24-A7EE-8FBF0E481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436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F0D83-BFEB-4708-82FB-7FBA32A4A5E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91DEF-9E2D-4E24-A7EE-8FBF0E481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35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F0D83-BFEB-4708-82FB-7FBA32A4A5E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91DEF-9E2D-4E24-A7EE-8FBF0E481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814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BC24-A95E-4C3C-8840-C59383B17C4D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B6D3-7050-4239-9B18-53D928AB4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680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BC24-A95E-4C3C-8840-C59383B17C4D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B6D3-7050-4239-9B18-53D928AB4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3245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BC24-A95E-4C3C-8840-C59383B17C4D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B6D3-7050-4239-9B18-53D928AB4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908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BC24-A95E-4C3C-8840-C59383B17C4D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B6D3-7050-4239-9B18-53D928AB4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791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BC24-A95E-4C3C-8840-C59383B17C4D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B6D3-7050-4239-9B18-53D928AB4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0813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BC24-A95E-4C3C-8840-C59383B17C4D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B6D3-7050-4239-9B18-53D928AB4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543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BC24-A95E-4C3C-8840-C59383B17C4D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B6D3-7050-4239-9B18-53D928AB4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674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F0D83-BFEB-4708-82FB-7FBA32A4A5E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91DEF-9E2D-4E24-A7EE-8FBF0E481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7984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BC24-A95E-4C3C-8840-C59383B17C4D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B6D3-7050-4239-9B18-53D928AB4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480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BC24-A95E-4C3C-8840-C59383B17C4D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B6D3-7050-4239-9B18-53D928AB4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8685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BC24-A95E-4C3C-8840-C59383B17C4D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B6D3-7050-4239-9B18-53D928AB4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4193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FBC24-A95E-4C3C-8840-C59383B17C4D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6B6D3-7050-4239-9B18-53D928AB4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046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F0D83-BFEB-4708-82FB-7FBA32A4A5E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91DEF-9E2D-4E24-A7EE-8FBF0E481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72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F0D83-BFEB-4708-82FB-7FBA32A4A5E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91DEF-9E2D-4E24-A7EE-8FBF0E481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96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F0D83-BFEB-4708-82FB-7FBA32A4A5E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91DEF-9E2D-4E24-A7EE-8FBF0E481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13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F0D83-BFEB-4708-82FB-7FBA32A4A5E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91DEF-9E2D-4E24-A7EE-8FBF0E481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309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F0D83-BFEB-4708-82FB-7FBA32A4A5E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91DEF-9E2D-4E24-A7EE-8FBF0E481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982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F0D83-BFEB-4708-82FB-7FBA32A4A5E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91DEF-9E2D-4E24-A7EE-8FBF0E481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633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F0D83-BFEB-4708-82FB-7FBA32A4A5E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91DEF-9E2D-4E24-A7EE-8FBF0E481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282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F0D83-BFEB-4708-82FB-7FBA32A4A5E0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91DEF-9E2D-4E24-A7EE-8FBF0E481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597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FBC24-A95E-4C3C-8840-C59383B17C4D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6B6D3-7050-4239-9B18-53D928AB4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270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+mn-lt"/>
              </a:rPr>
              <a:t>ANNUAL REPORT </a:t>
            </a:r>
            <a:br>
              <a:rPr lang="en-US" b="1" dirty="0" smtClean="0">
                <a:solidFill>
                  <a:schemeClr val="bg1"/>
                </a:solidFill>
                <a:latin typeface="+mn-lt"/>
              </a:rPr>
            </a:br>
            <a:r>
              <a:rPr lang="en-US" b="1" dirty="0" smtClean="0">
                <a:solidFill>
                  <a:schemeClr val="bg1"/>
                </a:solidFill>
                <a:latin typeface="+mn-lt"/>
              </a:rPr>
              <a:t>2019 - 2020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01769" y="179992"/>
            <a:ext cx="774479" cy="6518805"/>
            <a:chOff x="101769" y="179992"/>
            <a:chExt cx="774479" cy="6518805"/>
          </a:xfrm>
        </p:grpSpPr>
        <p:sp>
          <p:nvSpPr>
            <p:cNvPr id="4" name="TextBox 3"/>
            <p:cNvSpPr txBox="1"/>
            <p:nvPr userDrawn="1"/>
          </p:nvSpPr>
          <p:spPr>
            <a:xfrm rot="16200000">
              <a:off x="-1426430" y="1708191"/>
              <a:ext cx="357961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+mn-lt"/>
                </a:rPr>
                <a:t>Commission on Aging</a:t>
              </a:r>
              <a:endParaRPr lang="en-US" sz="2800" b="1" dirty="0">
                <a:latin typeface="+mn-lt"/>
              </a:endParaRPr>
            </a:p>
          </p:txBody>
        </p:sp>
        <p:grpSp>
          <p:nvGrpSpPr>
            <p:cNvPr id="5" name="Group 4"/>
            <p:cNvGrpSpPr/>
            <p:nvPr userDrawn="1"/>
          </p:nvGrpSpPr>
          <p:grpSpPr>
            <a:xfrm>
              <a:off x="141397" y="3759609"/>
              <a:ext cx="734851" cy="2939188"/>
              <a:chOff x="70158" y="3759608"/>
              <a:chExt cx="734851" cy="2939188"/>
            </a:xfrm>
          </p:grpSpPr>
          <p:sp>
            <p:nvSpPr>
              <p:cNvPr id="6" name="TextBox 5"/>
              <p:cNvSpPr txBox="1"/>
              <p:nvPr userDrawn="1"/>
            </p:nvSpPr>
            <p:spPr>
              <a:xfrm rot="16200000">
                <a:off x="-706830" y="4620078"/>
                <a:ext cx="2121049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000" b="1" i="1" dirty="0" smtClean="0"/>
                  <a:t>San Mateo County </a:t>
                </a:r>
                <a:endParaRPr lang="en-US" sz="2000" b="1" i="1" dirty="0"/>
              </a:p>
            </p:txBody>
          </p:sp>
          <p:pic>
            <p:nvPicPr>
              <p:cNvPr id="7" name="Picture 2"/>
              <p:cNvPicPr>
                <a:picLocks noChangeAspect="1" noChangeArrowheads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6200000">
                <a:off x="-24465" y="5869321"/>
                <a:ext cx="924098" cy="73485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2846" y="1639350"/>
            <a:ext cx="3210946" cy="3210946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876249" y="4850296"/>
            <a:ext cx="113157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/>
              <a:t>MAINTAIN – ENHANCE – IMPROVE </a:t>
            </a:r>
          </a:p>
          <a:p>
            <a:pPr algn="ctr"/>
            <a:r>
              <a:rPr lang="en-US" sz="2800" b="1" i="1" dirty="0" smtClean="0"/>
              <a:t>THE QUALITY OF LIFE</a:t>
            </a:r>
          </a:p>
          <a:p>
            <a:pPr algn="ctr"/>
            <a:r>
              <a:rPr lang="en-US" sz="2800" b="1" i="1" dirty="0" smtClean="0"/>
              <a:t>FOR OLDER ADULTS IN </a:t>
            </a:r>
            <a:r>
              <a:rPr lang="en-US" sz="2800" b="1" i="1" smtClean="0"/>
              <a:t>SAN MATEO COUNTY</a:t>
            </a: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146219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3426" y="0"/>
            <a:ext cx="111185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CoA INCLUDES 17 VOLUNTEER COMMISSIONERS 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65582" y="849874"/>
            <a:ext cx="59985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Elsa Agasid</a:t>
            </a:r>
          </a:p>
          <a:p>
            <a:r>
              <a:rPr lang="en-US" sz="3600" b="1" dirty="0" smtClean="0"/>
              <a:t>JoAnne Arnos</a:t>
            </a:r>
          </a:p>
          <a:p>
            <a:r>
              <a:rPr lang="en-US" sz="3600" b="1" dirty="0" smtClean="0"/>
              <a:t>Maria Elena Barr</a:t>
            </a:r>
          </a:p>
          <a:p>
            <a:r>
              <a:rPr lang="en-US" sz="3600" b="1" dirty="0" smtClean="0"/>
              <a:t>Walter </a:t>
            </a:r>
            <a:r>
              <a:rPr lang="en-US" sz="3600" b="1" dirty="0" err="1" smtClean="0"/>
              <a:t>Batara</a:t>
            </a:r>
            <a:endParaRPr lang="en-US" sz="3600" b="1" dirty="0" smtClean="0"/>
          </a:p>
          <a:p>
            <a:r>
              <a:rPr lang="en-US" sz="3600" b="1" dirty="0" smtClean="0"/>
              <a:t>Patty Clement, 1</a:t>
            </a:r>
            <a:r>
              <a:rPr lang="en-US" sz="3600" b="1" baseline="30000" dirty="0" smtClean="0"/>
              <a:t>st</a:t>
            </a:r>
            <a:r>
              <a:rPr lang="en-US" sz="3600" b="1" dirty="0" smtClean="0"/>
              <a:t> Vice Chair</a:t>
            </a:r>
          </a:p>
          <a:p>
            <a:r>
              <a:rPr lang="en-US" sz="3600" b="1" dirty="0" smtClean="0"/>
              <a:t>Karen Coppock, 2</a:t>
            </a:r>
            <a:r>
              <a:rPr lang="en-US" sz="3600" b="1" baseline="30000" dirty="0" smtClean="0"/>
              <a:t>nd</a:t>
            </a:r>
            <a:r>
              <a:rPr lang="en-US" sz="3600" b="1" dirty="0" smtClean="0"/>
              <a:t> Vice Chair</a:t>
            </a:r>
          </a:p>
          <a:p>
            <a:r>
              <a:rPr lang="en-US" sz="3600" b="1" dirty="0" smtClean="0"/>
              <a:t>Christina Dimas-Kahn</a:t>
            </a:r>
          </a:p>
          <a:p>
            <a:r>
              <a:rPr lang="en-US" sz="3600" b="1" dirty="0" smtClean="0"/>
              <a:t>Angela </a:t>
            </a:r>
            <a:r>
              <a:rPr lang="en-US" sz="3600" b="1" dirty="0" err="1" smtClean="0"/>
              <a:t>Giannini</a:t>
            </a:r>
            <a:endParaRPr lang="en-US" sz="3600" b="1" dirty="0" smtClean="0"/>
          </a:p>
          <a:p>
            <a:r>
              <a:rPr lang="en-US" sz="3600" b="1" dirty="0" smtClean="0"/>
              <a:t>Jean Hastie, Chair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80177" y="849874"/>
            <a:ext cx="474431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Joan </a:t>
            </a:r>
            <a:r>
              <a:rPr lang="en-US" sz="3600" b="1" dirty="0" err="1" smtClean="0"/>
              <a:t>Kilroe</a:t>
            </a:r>
            <a:endParaRPr lang="en-US" sz="3600" b="1" dirty="0" smtClean="0"/>
          </a:p>
          <a:p>
            <a:r>
              <a:rPr lang="en-US" sz="3600" b="1" dirty="0" smtClean="0"/>
              <a:t>Monica Lee</a:t>
            </a:r>
          </a:p>
          <a:p>
            <a:r>
              <a:rPr lang="en-US" sz="3600" b="1" dirty="0" smtClean="0"/>
              <a:t>Marita </a:t>
            </a:r>
            <a:r>
              <a:rPr lang="en-US" sz="3600" b="1" dirty="0" err="1" smtClean="0"/>
              <a:t>Leth</a:t>
            </a:r>
            <a:endParaRPr lang="en-US" sz="3600" b="1" dirty="0" smtClean="0"/>
          </a:p>
          <a:p>
            <a:r>
              <a:rPr lang="en-US" sz="3600" b="1" dirty="0" smtClean="0"/>
              <a:t>Michael Mau</a:t>
            </a:r>
          </a:p>
          <a:p>
            <a:r>
              <a:rPr lang="en-US" sz="3600" b="1" dirty="0" smtClean="0"/>
              <a:t>Scott McMullin</a:t>
            </a:r>
          </a:p>
          <a:p>
            <a:r>
              <a:rPr lang="en-US" sz="3600" b="1" dirty="0" smtClean="0"/>
              <a:t>Cherie </a:t>
            </a:r>
            <a:r>
              <a:rPr lang="en-US" sz="3600" b="1" dirty="0" err="1" smtClean="0"/>
              <a:t>Querol</a:t>
            </a:r>
            <a:r>
              <a:rPr lang="en-US" sz="3600" b="1" dirty="0" smtClean="0"/>
              <a:t> Moreno</a:t>
            </a:r>
          </a:p>
          <a:p>
            <a:r>
              <a:rPr lang="en-US" sz="3600" b="1" dirty="0" smtClean="0"/>
              <a:t>Liz Taylor</a:t>
            </a:r>
          </a:p>
          <a:p>
            <a:endParaRPr lang="en-US" sz="3600" b="1" dirty="0"/>
          </a:p>
          <a:p>
            <a:r>
              <a:rPr lang="en-US" sz="3600" b="1" dirty="0" smtClean="0"/>
              <a:t>(One current vacancy)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64160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90465" y="0"/>
            <a:ext cx="11101535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CoA is so much more than 17 Commissioners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323324" y="982554"/>
            <a:ext cx="106490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 smtClean="0"/>
              <a:t>San Mateo County Board of Supervisors</a:t>
            </a:r>
          </a:p>
          <a:p>
            <a:pPr marL="1028700" lvl="1" indent="-571500">
              <a:buFont typeface="Wingdings" panose="05000000000000000000" pitchFamily="2" charset="2"/>
              <a:buChar char="ü"/>
            </a:pPr>
            <a:r>
              <a:rPr lang="en-US" sz="3600" b="1" dirty="0" smtClean="0"/>
              <a:t>Especially Supervisor David Canepa</a:t>
            </a:r>
          </a:p>
          <a:p>
            <a:pPr marL="1028700" lvl="1" indent="-571500">
              <a:buFont typeface="Wingdings" panose="05000000000000000000" pitchFamily="2" charset="2"/>
              <a:buChar char="ü"/>
            </a:pPr>
            <a:r>
              <a:rPr lang="en-US" sz="3600" b="1" dirty="0" smtClean="0"/>
              <a:t>Legislative Aide, Ann Keighran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64639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9106" y="0"/>
            <a:ext cx="11112894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CoA IS SO MUCH MORE THAN 17 COMMISSIONERS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92696" y="1033670"/>
            <a:ext cx="109993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 smtClean="0"/>
              <a:t>The staff of Aging and Adult Services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b="1" dirty="0" smtClean="0"/>
              <a:t>Lisa Mancini, AAS Director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b="1" dirty="0" smtClean="0"/>
              <a:t>Anna Sawamura, Program Services Manager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b="1" dirty="0" smtClean="0"/>
              <a:t>Andrew </a:t>
            </a:r>
            <a:r>
              <a:rPr lang="en-US" sz="3600" b="1" dirty="0" err="1" smtClean="0"/>
              <a:t>Eng</a:t>
            </a:r>
            <a:r>
              <a:rPr lang="en-US" sz="3600" b="1" dirty="0" smtClean="0"/>
              <a:t>, Community Program Analyst II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b="1" dirty="0" smtClean="0"/>
              <a:t>Cristina </a:t>
            </a:r>
            <a:r>
              <a:rPr lang="en-US" sz="3600" b="1" dirty="0" err="1" smtClean="0"/>
              <a:t>Ugaitaga</a:t>
            </a:r>
            <a:r>
              <a:rPr lang="en-US" sz="3600" b="1" dirty="0" smtClean="0"/>
              <a:t>, </a:t>
            </a:r>
            <a:r>
              <a:rPr lang="en-US" sz="3600" b="1" dirty="0"/>
              <a:t>Community Program Analyst </a:t>
            </a:r>
            <a:r>
              <a:rPr lang="en-US" sz="3600" b="1" dirty="0" smtClean="0"/>
              <a:t>II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b="1" dirty="0" smtClean="0"/>
              <a:t>Lindsey Joyner, Office Specialist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b="1" dirty="0" smtClean="0"/>
              <a:t>Diane </a:t>
            </a:r>
            <a:r>
              <a:rPr lang="en-US" sz="3600" b="1" dirty="0" smtClean="0"/>
              <a:t>Madriz, </a:t>
            </a:r>
            <a:r>
              <a:rPr lang="en-US" sz="3600" b="1" dirty="0" smtClean="0"/>
              <a:t>Community Program Analyst II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68312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9106" y="0"/>
            <a:ext cx="11112894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CoA IS MORE THAN 17 COMMISSIONERS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35901" y="1033670"/>
            <a:ext cx="109993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b="1" dirty="0" smtClean="0"/>
              <a:t>The service providers who continuously strive to meet the needs of older adults in the County – Especially during the current pandemic situation</a:t>
            </a:r>
          </a:p>
          <a:p>
            <a:pPr lvl="1"/>
            <a:endParaRPr lang="en-US" sz="3600" b="1" dirty="0" smtClean="0"/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b="1" dirty="0" smtClean="0"/>
              <a:t>We appreciate those who are able to join us at our monthly General Meeting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13998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3426" y="0"/>
            <a:ext cx="11118574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OVERVIEW OF HIGHLIGHTS: MAY 2019 – MAY 2020 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356164" y="852303"/>
            <a:ext cx="10650305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/>
              <a:t>Created greater awareness of the Commission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/>
              <a:t>Helped our publics become better informed about available resources and how to access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/>
              <a:t>Advocated for new services for older adults in the County, especially for those needing transportation and for the needs of Middle Income Older Adults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/>
              <a:t>Continued to educate the Commission about Local, County, State and National events/actions that relate to support our Mission and advocacy</a:t>
            </a:r>
          </a:p>
        </p:txBody>
      </p:sp>
    </p:spTree>
    <p:extLst>
      <p:ext uri="{BB962C8B-B14F-4D97-AF65-F5344CB8AC3E}">
        <p14:creationId xmlns:p14="http://schemas.microsoft.com/office/powerpoint/2010/main" val="190631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84786" y="0"/>
            <a:ext cx="11107214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STARTING POINT</a:t>
            </a:r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181337" y="1010265"/>
            <a:ext cx="10745619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 smtClean="0"/>
              <a:t>In 2018, two-year goals for standing committees were set at a Commission planning retreat:</a:t>
            </a:r>
          </a:p>
          <a:p>
            <a:endParaRPr lang="en-US" sz="1600" b="1" dirty="0" smtClean="0"/>
          </a:p>
          <a:p>
            <a:pPr marL="1028700" lvl="1" indent="-571500">
              <a:buFont typeface="Wingdings" panose="05000000000000000000" pitchFamily="2" charset="2"/>
              <a:buChar char="ü"/>
            </a:pPr>
            <a:r>
              <a:rPr lang="en-US" sz="3600" b="1" i="1" dirty="0" smtClean="0"/>
              <a:t>Continued:</a:t>
            </a:r>
            <a:r>
              <a:rPr lang="en-US" sz="3600" b="1" dirty="0" smtClean="0"/>
              <a:t> Resource Access Committee (RAC) </a:t>
            </a:r>
            <a:endParaRPr lang="en-US" sz="3600" b="1" dirty="0"/>
          </a:p>
          <a:p>
            <a:pPr lvl="1"/>
            <a:endParaRPr lang="en-US" sz="800" b="1" dirty="0"/>
          </a:p>
          <a:p>
            <a:pPr marL="1028700" lvl="1" indent="-571500">
              <a:buFont typeface="Wingdings" panose="05000000000000000000" pitchFamily="2" charset="2"/>
              <a:buChar char="ü"/>
            </a:pPr>
            <a:r>
              <a:rPr lang="en-US" sz="3600" b="1" i="1" dirty="0" smtClean="0"/>
              <a:t>Continued:</a:t>
            </a:r>
            <a:r>
              <a:rPr lang="en-US" sz="3600" b="1" dirty="0" smtClean="0"/>
              <a:t> Transportation Committee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000" b="1" dirty="0"/>
          </a:p>
          <a:p>
            <a:pPr marL="1485900" lvl="2" indent="-571500">
              <a:buFont typeface="Wingdings" panose="05000000000000000000" pitchFamily="2" charset="2"/>
              <a:buChar char="v"/>
            </a:pPr>
            <a:r>
              <a:rPr lang="en-US" sz="3600" b="1" i="1" dirty="0" smtClean="0"/>
              <a:t>New:</a:t>
            </a:r>
            <a:r>
              <a:rPr lang="en-US" sz="3600" b="1" dirty="0" smtClean="0"/>
              <a:t> Middle Income Seniors Opportunities (MISO) Committee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3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 smtClean="0"/>
              <a:t>Goals completed in 2018-2019 reported in May 2019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91341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93304" y="7731"/>
            <a:ext cx="11098695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RESOURCE ACCESS COMMITTEE (RAC)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6026" y="1318022"/>
            <a:ext cx="1089597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/>
              <a:t>Goal: Ensure Community and Commission aware of resources available and how to access them</a:t>
            </a:r>
            <a:endParaRPr lang="en-US" sz="1000" b="1" dirty="0" smtClean="0"/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3200" b="1" dirty="0" smtClean="0"/>
              <a:t>Updated </a:t>
            </a:r>
            <a:r>
              <a:rPr lang="en-US" sz="3200" b="1" i="1" dirty="0" smtClean="0"/>
              <a:t>Help at Home </a:t>
            </a:r>
            <a:r>
              <a:rPr lang="en-US" sz="3200" b="1" dirty="0" smtClean="0"/>
              <a:t>Resource Guide (2021-2023) – </a:t>
            </a:r>
            <a:r>
              <a:rPr lang="en-US" sz="3200" b="1" i="1" dirty="0" smtClean="0"/>
              <a:t>Completed March 2020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en-US" sz="800" b="1" i="1" dirty="0" smtClean="0"/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3200" b="1" dirty="0" smtClean="0"/>
              <a:t>Continued Speaker Presentations – </a:t>
            </a:r>
            <a:r>
              <a:rPr lang="en-US" sz="3200" b="1" i="1" dirty="0" smtClean="0"/>
              <a:t>Continues Monthly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en-US" sz="800" b="1" i="1" dirty="0"/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US" sz="3200" b="1" dirty="0" smtClean="0"/>
              <a:t>Improved CoA Visibility – </a:t>
            </a:r>
            <a:r>
              <a:rPr lang="en-US" sz="3200" b="1" i="1" dirty="0" smtClean="0"/>
              <a:t>Participation in Community Outreach Events and Tabling Continues</a:t>
            </a:r>
          </a:p>
          <a:p>
            <a:pPr marL="1371600" lvl="2" indent="-457200">
              <a:buFont typeface="Wingdings" panose="05000000000000000000" pitchFamily="2" charset="2"/>
              <a:buChar char="v"/>
            </a:pPr>
            <a:r>
              <a:rPr lang="en-US" sz="3200" b="1" i="1" dirty="0" smtClean="0"/>
              <a:t>In 2019, doubled outreach to 3,000 contacts</a:t>
            </a:r>
          </a:p>
          <a:p>
            <a:pPr lvl="1"/>
            <a:endParaRPr lang="en-US" sz="800" b="1" i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Goal: Research/benchmark best practices of other Counties – </a:t>
            </a:r>
            <a:r>
              <a:rPr lang="en-US" sz="3200" b="1" i="1" dirty="0" smtClean="0"/>
              <a:t>Q2 2020 Start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093305" y="715617"/>
            <a:ext cx="11098694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2019-2020 GOALS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26185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07503" y="0"/>
            <a:ext cx="11084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May 2019 – May 2020 PRESENTATIONS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07503" y="823528"/>
            <a:ext cx="1108449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/>
              <a:t>May 2019 – Scams/Frauds and CoA Annual Report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/>
              <a:t>June 2019 – Update on LGBTQ  Support in San Mateo County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/>
              <a:t>July 2019 – Age Friendly Pilot Program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/>
              <a:t>September 2019 – HIP Housing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/>
              <a:t>October 2019 – Census 2020 and </a:t>
            </a:r>
            <a:r>
              <a:rPr lang="en-US" sz="3200" b="1" dirty="0" err="1" smtClean="0"/>
              <a:t>Gare</a:t>
            </a:r>
            <a:r>
              <a:rPr lang="en-US" sz="3200" b="1" dirty="0" smtClean="0"/>
              <a:t> Survey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/>
              <a:t>November 2019 – Home for All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/>
              <a:t>January 2020 – Master Plan on Aging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/>
              <a:t>February 2020 – Caregiver Resources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/>
              <a:t>March 2020 – Public Hearing on the 2020 -2024 Area Plan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/>
              <a:t>April 2020 –</a:t>
            </a:r>
            <a:r>
              <a:rPr lang="en-US" sz="3200" b="1" dirty="0"/>
              <a:t> </a:t>
            </a:r>
            <a:r>
              <a:rPr lang="en-US" sz="3200" b="1" dirty="0" smtClean="0"/>
              <a:t>Older Workers: An Untapped Resource</a:t>
            </a:r>
          </a:p>
          <a:p>
            <a:endParaRPr lang="en-US" sz="3200" b="1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06576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10952" y="0"/>
            <a:ext cx="11181048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TRANSPORTATION COMMITTEE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12979" y="980329"/>
            <a:ext cx="1085857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Goal: Make recommendations </a:t>
            </a:r>
            <a:r>
              <a:rPr lang="en-US" sz="2800" b="1" dirty="0"/>
              <a:t>for improvement of the </a:t>
            </a:r>
            <a:r>
              <a:rPr lang="en-US" sz="2800" b="1" dirty="0" err="1"/>
              <a:t>RediWheels</a:t>
            </a:r>
            <a:r>
              <a:rPr lang="en-US" sz="2800" b="1" dirty="0"/>
              <a:t> eligibility </a:t>
            </a:r>
            <a:r>
              <a:rPr lang="en-US" sz="2800" b="1" dirty="0" smtClean="0"/>
              <a:t>process</a:t>
            </a:r>
            <a:r>
              <a:rPr lang="en-US" sz="2800" b="1" dirty="0"/>
              <a:t> </a:t>
            </a:r>
            <a:r>
              <a:rPr lang="en-US" sz="2800" b="1" dirty="0" smtClean="0"/>
              <a:t>– </a:t>
            </a:r>
            <a:r>
              <a:rPr lang="en-US" sz="2800" b="1" i="1" dirty="0" smtClean="0"/>
              <a:t>Completed</a:t>
            </a:r>
          </a:p>
          <a:p>
            <a:endParaRPr lang="en-US" sz="1000" b="1" dirty="0"/>
          </a:p>
          <a:p>
            <a:r>
              <a:rPr lang="en-US" sz="2800" b="1" dirty="0" smtClean="0"/>
              <a:t>Goal: Assess </a:t>
            </a:r>
            <a:r>
              <a:rPr lang="en-US" sz="2800" b="1" dirty="0"/>
              <a:t>customer satisfaction measures for transportation offered by SMC providers who receive OAA </a:t>
            </a:r>
            <a:r>
              <a:rPr lang="en-US" sz="2800" b="1" dirty="0" smtClean="0"/>
              <a:t>funding – </a:t>
            </a:r>
            <a:r>
              <a:rPr lang="en-US" sz="2800" b="1" i="1" dirty="0" smtClean="0"/>
              <a:t>Continuing</a:t>
            </a:r>
          </a:p>
          <a:p>
            <a:endParaRPr lang="en-US" sz="1000" b="1" dirty="0"/>
          </a:p>
          <a:p>
            <a:r>
              <a:rPr lang="en-US" sz="2800" b="1" dirty="0" smtClean="0"/>
              <a:t>Goal: Be </a:t>
            </a:r>
            <a:r>
              <a:rPr lang="en-US" sz="2800" b="1" dirty="0"/>
              <a:t>informed and action-oriented for local transportation issues and </a:t>
            </a:r>
            <a:r>
              <a:rPr lang="en-US" sz="2800" b="1" dirty="0" smtClean="0"/>
              <a:t>initiatives – </a:t>
            </a:r>
            <a:r>
              <a:rPr lang="en-US" sz="2800" b="1" i="1" dirty="0" smtClean="0"/>
              <a:t>Continuing; Supported cities for development of Older Adult Ride Programs and Age-Friendly Cities Transportation Inclusion</a:t>
            </a:r>
          </a:p>
          <a:p>
            <a:endParaRPr lang="en-US" sz="1000" b="1" dirty="0"/>
          </a:p>
          <a:p>
            <a:r>
              <a:rPr lang="en-US" sz="2800" b="1" dirty="0" smtClean="0"/>
              <a:t>Goal: Assess </a:t>
            </a:r>
            <a:r>
              <a:rPr lang="en-US" sz="2800" b="1" dirty="0"/>
              <a:t>on-demand transportation services currently available, including accessible </a:t>
            </a:r>
            <a:r>
              <a:rPr lang="en-US" sz="2800" b="1" dirty="0" smtClean="0"/>
              <a:t>services</a:t>
            </a:r>
            <a:r>
              <a:rPr lang="en-US" sz="2800" b="1" dirty="0"/>
              <a:t> </a:t>
            </a:r>
            <a:r>
              <a:rPr lang="en-US" sz="2800" b="1" dirty="0" smtClean="0"/>
              <a:t>– </a:t>
            </a:r>
            <a:r>
              <a:rPr lang="en-US" sz="2800" b="1" i="1" dirty="0" smtClean="0"/>
              <a:t>On-going</a:t>
            </a:r>
          </a:p>
          <a:p>
            <a:endParaRPr lang="en-US" sz="1000" b="1" dirty="0"/>
          </a:p>
          <a:p>
            <a:r>
              <a:rPr lang="en-US" sz="2800" b="1" i="1" dirty="0" smtClean="0"/>
              <a:t>Added in Q1-2020</a:t>
            </a:r>
            <a:r>
              <a:rPr lang="en-US" sz="2800" b="1" dirty="0" smtClean="0"/>
              <a:t>: </a:t>
            </a:r>
            <a:r>
              <a:rPr lang="en-US" sz="2800" b="1" dirty="0"/>
              <a:t>Review of transportation options and related preparedness during </a:t>
            </a:r>
            <a:r>
              <a:rPr lang="en-US" sz="2800" b="1" dirty="0" smtClean="0"/>
              <a:t>Emergencies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73806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9106" y="0"/>
            <a:ext cx="11112893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MIDDLE INCOME SENIORS OPPORTUNITIES (MISO)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92695" y="1339538"/>
            <a:ext cx="1093872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 smtClean="0"/>
              <a:t>Goal: Determine how the County is serving and not serving the needs of the Middle Income Senior</a:t>
            </a:r>
          </a:p>
          <a:p>
            <a:pPr marL="1485900" lvl="2" indent="-571500">
              <a:buFont typeface="Wingdings" panose="05000000000000000000" pitchFamily="2" charset="2"/>
              <a:buChar char="v"/>
            </a:pPr>
            <a:r>
              <a:rPr lang="en-US" sz="3600" b="1" dirty="0"/>
              <a:t>Continuing to determine how San Mateo County is serving/not serving needs of older </a:t>
            </a:r>
            <a:r>
              <a:rPr lang="en-US" sz="3600" b="1" dirty="0" smtClean="0"/>
              <a:t>adults</a:t>
            </a:r>
          </a:p>
          <a:p>
            <a:pPr lvl="1"/>
            <a:endParaRPr lang="en-US" sz="1000" b="1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b="1" dirty="0" smtClean="0"/>
              <a:t>Goal: Evaluate how the quality of life can be better for the Middle Income Senior in SM County</a:t>
            </a:r>
          </a:p>
          <a:p>
            <a:endParaRPr lang="en-US" sz="800" b="1" dirty="0" smtClean="0"/>
          </a:p>
          <a:p>
            <a:pPr marL="1485900" lvl="2" indent="-571500">
              <a:buFont typeface="Wingdings" panose="05000000000000000000" pitchFamily="2" charset="2"/>
              <a:buChar char="v"/>
            </a:pPr>
            <a:r>
              <a:rPr lang="en-US" sz="3600" b="1" dirty="0" smtClean="0"/>
              <a:t>Identifying, educating and </a:t>
            </a:r>
            <a:r>
              <a:rPr lang="en-US" sz="3600" b="1" dirty="0"/>
              <a:t>a</a:t>
            </a:r>
            <a:r>
              <a:rPr lang="en-US" sz="3600" b="1" dirty="0" smtClean="0"/>
              <a:t>dvocating for programs that help meet needs; identify costs/consequences </a:t>
            </a:r>
          </a:p>
        </p:txBody>
      </p:sp>
    </p:spTree>
    <p:extLst>
      <p:ext uri="{BB962C8B-B14F-4D97-AF65-F5344CB8AC3E}">
        <p14:creationId xmlns:p14="http://schemas.microsoft.com/office/powerpoint/2010/main" val="42038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01824" y="0"/>
            <a:ext cx="11090176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GOING FORWARD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97428" y="892628"/>
            <a:ext cx="1093967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 smtClean="0"/>
              <a:t>Set CoA goals for July 2020 – June 2022</a:t>
            </a:r>
          </a:p>
          <a:p>
            <a:pPr marL="1028700" lvl="1" indent="-571500">
              <a:buFont typeface="Wingdings" panose="05000000000000000000" pitchFamily="2" charset="2"/>
              <a:buChar char="ü"/>
            </a:pPr>
            <a:r>
              <a:rPr lang="en-US" sz="3600" b="1" dirty="0" smtClean="0"/>
              <a:t>Review which goals to continue; What new to set</a:t>
            </a:r>
          </a:p>
          <a:p>
            <a:pPr marL="1028700" lvl="1" indent="-571500">
              <a:buFont typeface="Wingdings" panose="05000000000000000000" pitchFamily="2" charset="2"/>
              <a:buChar char="ü"/>
            </a:pPr>
            <a:endParaRPr lang="en-US" sz="800" b="1" dirty="0" smtClean="0"/>
          </a:p>
          <a:p>
            <a:pPr marL="1028700" lvl="1" indent="-571500">
              <a:buFont typeface="Wingdings" panose="05000000000000000000" pitchFamily="2" charset="2"/>
              <a:buChar char="ü"/>
            </a:pPr>
            <a:r>
              <a:rPr lang="en-US" sz="3600" b="1" dirty="0" smtClean="0"/>
              <a:t>Use survey results from </a:t>
            </a:r>
            <a:r>
              <a:rPr lang="en-US" sz="3600" b="1" i="1" dirty="0" smtClean="0"/>
              <a:t>Local</a:t>
            </a:r>
            <a:r>
              <a:rPr lang="en-US" sz="3600" b="1" dirty="0" smtClean="0"/>
              <a:t> </a:t>
            </a:r>
            <a:r>
              <a:rPr lang="en-US" sz="3600" b="1" i="1" dirty="0" smtClean="0"/>
              <a:t>AAS 2020-2021 Area Plan “Top 10 Issues” </a:t>
            </a:r>
            <a:r>
              <a:rPr lang="en-US" sz="3600" b="1" dirty="0" smtClean="0"/>
              <a:t>as a key resource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endParaRPr lang="en-US" sz="1000" b="1" dirty="0" smtClean="0"/>
          </a:p>
          <a:p>
            <a:pPr marL="1028700" lvl="1" indent="-571500">
              <a:buFont typeface="Wingdings" panose="05000000000000000000" pitchFamily="2" charset="2"/>
              <a:buChar char="ü"/>
            </a:pPr>
            <a:r>
              <a:rPr lang="en-US" sz="3600" b="1" dirty="0" smtClean="0"/>
              <a:t>Continue to educate Commissioners regarding California’s </a:t>
            </a:r>
            <a:r>
              <a:rPr lang="en-US" sz="3600" b="1" i="1" dirty="0" smtClean="0"/>
              <a:t>Master Plan for Aging </a:t>
            </a:r>
            <a:r>
              <a:rPr lang="en-US" sz="3600" b="1" dirty="0" smtClean="0"/>
              <a:t>and use it as a resource for our work</a:t>
            </a:r>
          </a:p>
          <a:p>
            <a:pPr marL="1028700" lvl="1" indent="-571500">
              <a:buFont typeface="Wingdings" panose="05000000000000000000" pitchFamily="2" charset="2"/>
              <a:buChar char="ü"/>
            </a:pPr>
            <a:r>
              <a:rPr lang="en-US" sz="3600" b="1" dirty="0" smtClean="0"/>
              <a:t>Advocate for improved and new services for older adults of San Mateo County</a:t>
            </a:r>
          </a:p>
        </p:txBody>
      </p:sp>
    </p:spTree>
    <p:extLst>
      <p:ext uri="{BB962C8B-B14F-4D97-AF65-F5344CB8AC3E}">
        <p14:creationId xmlns:p14="http://schemas.microsoft.com/office/powerpoint/2010/main" val="260483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9349" y="0"/>
            <a:ext cx="11152651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GOING FORWARD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32452" y="1067747"/>
            <a:ext cx="10501401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 smtClean="0"/>
              <a:t>Researching and building relationships and collaborations with City and other older adult programs </a:t>
            </a:r>
          </a:p>
          <a:p>
            <a:endParaRPr lang="en-US" sz="1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 smtClean="0"/>
              <a:t>RAC and AAS’s staff collaborating to develop an outreach  plan to educate providers, older adults, and the public about services and implementing that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b="1" dirty="0" smtClean="0"/>
              <a:t>Researching and implementing how the CoA can support older adults </a:t>
            </a:r>
            <a:r>
              <a:rPr lang="en-US" sz="3600" b="1" smtClean="0"/>
              <a:t>in disasters </a:t>
            </a:r>
            <a:endParaRPr 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23055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</TotalTime>
  <Words>766</Words>
  <Application>Microsoft Office PowerPoint</Application>
  <PresentationFormat>Widescreen</PresentationFormat>
  <Paragraphs>108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 Theme</vt:lpstr>
      <vt:lpstr>Custom Design</vt:lpstr>
      <vt:lpstr>ANNUAL REPORT  2019 - 2020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 Hastie</dc:creator>
  <cp:lastModifiedBy>Jean Hastie</cp:lastModifiedBy>
  <cp:revision>106</cp:revision>
  <dcterms:created xsi:type="dcterms:W3CDTF">2020-04-21T17:38:00Z</dcterms:created>
  <dcterms:modified xsi:type="dcterms:W3CDTF">2020-05-12T21:55:55Z</dcterms:modified>
</cp:coreProperties>
</file>